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302" r:id="rId3"/>
    <p:sldId id="258" r:id="rId4"/>
    <p:sldId id="259" r:id="rId5"/>
    <p:sldId id="307" r:id="rId6"/>
    <p:sldId id="272" r:id="rId7"/>
    <p:sldId id="309" r:id="rId8"/>
    <p:sldId id="310" r:id="rId9"/>
    <p:sldId id="30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Goldman" initials="DG" lastIdx="1" clrIdx="0">
    <p:extLst>
      <p:ext uri="{19B8F6BF-5375-455C-9EA6-DF929625EA0E}">
        <p15:presenceInfo xmlns:p15="http://schemas.microsoft.com/office/powerpoint/2012/main" userId="b184f6e057c221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879"/>
    <a:srgbClr val="747878"/>
    <a:srgbClr val="3A5D95"/>
    <a:srgbClr val="444948"/>
    <a:srgbClr val="0E0B0B"/>
    <a:srgbClr val="972524"/>
    <a:srgbClr val="932C1E"/>
    <a:srgbClr val="E9DCC4"/>
    <a:srgbClr val="99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 snapToObjects="1">
      <p:cViewPr varScale="1">
        <p:scale>
          <a:sx n="69" d="100"/>
          <a:sy n="69" d="100"/>
        </p:scale>
        <p:origin x="63" y="519"/>
      </p:cViewPr>
      <p:guideLst>
        <p:guide orient="horz" pos="2160"/>
        <p:guide pos="3840"/>
        <p:guide orient="horz" pos="22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6C23A-08AF-486E-BC30-DBE27A41F91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B49C96-409F-4196-9A29-5123730CFCBA}">
      <dgm:prSet custT="1"/>
      <dgm:spPr/>
      <dgm:t>
        <a:bodyPr/>
        <a:lstStyle/>
        <a:p>
          <a:pPr rtl="0"/>
          <a:r>
            <a:rPr lang="en-US" sz="1500" dirty="0">
              <a:latin typeface="Century Gothic" panose="020B0502020202020204" pitchFamily="34" charset="0"/>
            </a:rPr>
            <a:t>Planning</a:t>
          </a:r>
        </a:p>
      </dgm:t>
    </dgm:pt>
    <dgm:pt modelId="{4B7F9AF3-2FCD-48C5-A498-4F0F41F31D63}" type="parTrans" cxnId="{771863AF-D575-4E9D-9239-92693EFA55F5}">
      <dgm:prSet/>
      <dgm:spPr/>
      <dgm:t>
        <a:bodyPr/>
        <a:lstStyle/>
        <a:p>
          <a:endParaRPr lang="en-US"/>
        </a:p>
      </dgm:t>
    </dgm:pt>
    <dgm:pt modelId="{54063FDF-BD88-4776-BAE1-407F859EB1B6}" type="sibTrans" cxnId="{771863AF-D575-4E9D-9239-92693EFA55F5}">
      <dgm:prSet/>
      <dgm:spPr/>
      <dgm:t>
        <a:bodyPr/>
        <a:lstStyle/>
        <a:p>
          <a:endParaRPr lang="en-US"/>
        </a:p>
      </dgm:t>
    </dgm:pt>
    <dgm:pt modelId="{560A13D4-CEBB-441C-BD2B-2D287115E86C}">
      <dgm:prSet custT="1"/>
      <dgm:spPr/>
      <dgm:t>
        <a:bodyPr/>
        <a:lstStyle/>
        <a:p>
          <a:pPr rtl="0"/>
          <a:r>
            <a:rPr lang="en-US" sz="1500" dirty="0">
              <a:latin typeface="Century Gothic" panose="020B0502020202020204" pitchFamily="34" charset="0"/>
            </a:rPr>
            <a:t>Economic development and policy studies</a:t>
          </a:r>
        </a:p>
      </dgm:t>
    </dgm:pt>
    <dgm:pt modelId="{FB2F4DDF-C41C-418F-B778-A6414CB93D91}" type="parTrans" cxnId="{FA2F4172-A020-4659-99B5-16EFF66FB722}">
      <dgm:prSet/>
      <dgm:spPr/>
      <dgm:t>
        <a:bodyPr/>
        <a:lstStyle/>
        <a:p>
          <a:endParaRPr lang="en-US"/>
        </a:p>
      </dgm:t>
    </dgm:pt>
    <dgm:pt modelId="{DBD1D3F4-22DC-4DFD-BD7F-CB6446C5C7E0}" type="sibTrans" cxnId="{FA2F4172-A020-4659-99B5-16EFF66FB722}">
      <dgm:prSet/>
      <dgm:spPr/>
      <dgm:t>
        <a:bodyPr/>
        <a:lstStyle/>
        <a:p>
          <a:endParaRPr lang="en-US"/>
        </a:p>
      </dgm:t>
    </dgm:pt>
    <dgm:pt modelId="{A2BE0BB1-6A21-4682-B6F0-1866DB289E59}">
      <dgm:prSet custT="1"/>
      <dgm:spPr/>
      <dgm:t>
        <a:bodyPr/>
        <a:lstStyle/>
        <a:p>
          <a:pPr rtl="0"/>
          <a:r>
            <a:rPr lang="en-US" sz="1500" dirty="0">
              <a:latin typeface="Century Gothic" panose="020B0502020202020204" pitchFamily="34" charset="0"/>
            </a:rPr>
            <a:t>Feasibility and market analyses</a:t>
          </a:r>
        </a:p>
      </dgm:t>
    </dgm:pt>
    <dgm:pt modelId="{EC253BB8-6787-4F7D-943C-44C79D15BC82}" type="parTrans" cxnId="{57EA6B9B-8ACD-465D-8067-89430CA093A2}">
      <dgm:prSet/>
      <dgm:spPr/>
      <dgm:t>
        <a:bodyPr/>
        <a:lstStyle/>
        <a:p>
          <a:endParaRPr lang="en-US"/>
        </a:p>
      </dgm:t>
    </dgm:pt>
    <dgm:pt modelId="{F6AC293F-E7E2-4BB9-B98A-5C5E2ABEA181}" type="sibTrans" cxnId="{57EA6B9B-8ACD-465D-8067-89430CA093A2}">
      <dgm:prSet/>
      <dgm:spPr/>
      <dgm:t>
        <a:bodyPr/>
        <a:lstStyle/>
        <a:p>
          <a:endParaRPr lang="en-US"/>
        </a:p>
      </dgm:t>
    </dgm:pt>
    <dgm:pt modelId="{A7D3280F-EC6D-4A8C-B864-042F80BCDC9F}">
      <dgm:prSet custT="1"/>
      <dgm:spPr/>
      <dgm:t>
        <a:bodyPr/>
        <a:lstStyle/>
        <a:p>
          <a:pPr rtl="0"/>
          <a:r>
            <a:rPr lang="en-US" sz="1500" dirty="0">
              <a:latin typeface="Century Gothic" panose="020B0502020202020204" pitchFamily="34" charset="0"/>
            </a:rPr>
            <a:t>Needs assessments </a:t>
          </a:r>
        </a:p>
      </dgm:t>
    </dgm:pt>
    <dgm:pt modelId="{EF412F9B-3EC5-46C1-B329-FC42307F96E7}" type="parTrans" cxnId="{E5CB9B91-D642-4B77-98C9-2861ECC362F2}">
      <dgm:prSet/>
      <dgm:spPr/>
      <dgm:t>
        <a:bodyPr/>
        <a:lstStyle/>
        <a:p>
          <a:endParaRPr lang="en-US"/>
        </a:p>
      </dgm:t>
    </dgm:pt>
    <dgm:pt modelId="{65B9E028-2835-4092-82A5-E2CDBA792CBF}" type="sibTrans" cxnId="{E5CB9B91-D642-4B77-98C9-2861ECC362F2}">
      <dgm:prSet/>
      <dgm:spPr/>
      <dgm:t>
        <a:bodyPr/>
        <a:lstStyle/>
        <a:p>
          <a:endParaRPr lang="en-US"/>
        </a:p>
      </dgm:t>
    </dgm:pt>
    <dgm:pt modelId="{CE335A42-CF36-403C-B693-296D24E27CE5}">
      <dgm:prSet/>
      <dgm:spPr/>
      <dgm:t>
        <a:bodyPr/>
        <a:lstStyle/>
        <a:p>
          <a:pPr rtl="0"/>
          <a:r>
            <a:rPr lang="en-US" b="1" dirty="0"/>
            <a:t>Capabilities</a:t>
          </a:r>
        </a:p>
      </dgm:t>
    </dgm:pt>
    <dgm:pt modelId="{0203314B-D56B-4A96-B14A-32C5175E9290}" type="parTrans" cxnId="{AFE2B40F-2627-4749-AE65-C7F0D629ABF1}">
      <dgm:prSet/>
      <dgm:spPr/>
      <dgm:t>
        <a:bodyPr/>
        <a:lstStyle/>
        <a:p>
          <a:endParaRPr lang="en-US"/>
        </a:p>
      </dgm:t>
    </dgm:pt>
    <dgm:pt modelId="{45D44AF6-3BEB-49AF-A512-2B0C7EB210AA}" type="sibTrans" cxnId="{AFE2B40F-2627-4749-AE65-C7F0D629ABF1}">
      <dgm:prSet/>
      <dgm:spPr/>
      <dgm:t>
        <a:bodyPr/>
        <a:lstStyle/>
        <a:p>
          <a:endParaRPr lang="en-US"/>
        </a:p>
      </dgm:t>
    </dgm:pt>
    <dgm:pt modelId="{A5007CAE-FAF6-469F-B16E-C8A78A1563A5}" type="pres">
      <dgm:prSet presAssocID="{6DA6C23A-08AF-486E-BC30-DBE27A41F91A}" presName="linear" presStyleCnt="0">
        <dgm:presLayoutVars>
          <dgm:animLvl val="lvl"/>
          <dgm:resizeHandles val="exact"/>
        </dgm:presLayoutVars>
      </dgm:prSet>
      <dgm:spPr/>
    </dgm:pt>
    <dgm:pt modelId="{A54E90EA-EF53-4E35-9FD6-033A6E2A76F5}" type="pres">
      <dgm:prSet presAssocID="{CE335A42-CF36-403C-B693-296D24E27CE5}" presName="parentText" presStyleLbl="node1" presStyleIdx="0" presStyleCnt="1" custScaleY="27527" custLinFactNeighborX="-112" custLinFactNeighborY="-2186">
        <dgm:presLayoutVars>
          <dgm:chMax val="0"/>
          <dgm:bulletEnabled val="1"/>
        </dgm:presLayoutVars>
      </dgm:prSet>
      <dgm:spPr/>
    </dgm:pt>
    <dgm:pt modelId="{49786EAA-F276-473B-9507-C09A5CD8A540}" type="pres">
      <dgm:prSet presAssocID="{CE335A42-CF36-403C-B693-296D24E27CE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FE2B40F-2627-4749-AE65-C7F0D629ABF1}" srcId="{6DA6C23A-08AF-486E-BC30-DBE27A41F91A}" destId="{CE335A42-CF36-403C-B693-296D24E27CE5}" srcOrd="0" destOrd="0" parTransId="{0203314B-D56B-4A96-B14A-32C5175E9290}" sibTransId="{45D44AF6-3BEB-49AF-A512-2B0C7EB210AA}"/>
    <dgm:cxn modelId="{30CDEF32-198C-4231-A26C-6A74859C213D}" type="presOf" srcId="{6DA6C23A-08AF-486E-BC30-DBE27A41F91A}" destId="{A5007CAE-FAF6-469F-B16E-C8A78A1563A5}" srcOrd="0" destOrd="0" presId="urn:microsoft.com/office/officeart/2005/8/layout/vList2"/>
    <dgm:cxn modelId="{FA2F4172-A020-4659-99B5-16EFF66FB722}" srcId="{CE335A42-CF36-403C-B693-296D24E27CE5}" destId="{560A13D4-CEBB-441C-BD2B-2D287115E86C}" srcOrd="1" destOrd="0" parTransId="{FB2F4DDF-C41C-418F-B778-A6414CB93D91}" sibTransId="{DBD1D3F4-22DC-4DFD-BD7F-CB6446C5C7E0}"/>
    <dgm:cxn modelId="{24E48D85-8DAD-46CD-BC6B-BD42266FD4C9}" type="presOf" srcId="{560A13D4-CEBB-441C-BD2B-2D287115E86C}" destId="{49786EAA-F276-473B-9507-C09A5CD8A540}" srcOrd="0" destOrd="1" presId="urn:microsoft.com/office/officeart/2005/8/layout/vList2"/>
    <dgm:cxn modelId="{E5CB9B91-D642-4B77-98C9-2861ECC362F2}" srcId="{CE335A42-CF36-403C-B693-296D24E27CE5}" destId="{A7D3280F-EC6D-4A8C-B864-042F80BCDC9F}" srcOrd="3" destOrd="0" parTransId="{EF412F9B-3EC5-46C1-B329-FC42307F96E7}" sibTransId="{65B9E028-2835-4092-82A5-E2CDBA792CBF}"/>
    <dgm:cxn modelId="{D6D7D097-6185-474D-9FF5-44E8B5A62DA1}" type="presOf" srcId="{CE335A42-CF36-403C-B693-296D24E27CE5}" destId="{A54E90EA-EF53-4E35-9FD6-033A6E2A76F5}" srcOrd="0" destOrd="0" presId="urn:microsoft.com/office/officeart/2005/8/layout/vList2"/>
    <dgm:cxn modelId="{57EA6B9B-8ACD-465D-8067-89430CA093A2}" srcId="{CE335A42-CF36-403C-B693-296D24E27CE5}" destId="{A2BE0BB1-6A21-4682-B6F0-1866DB289E59}" srcOrd="2" destOrd="0" parTransId="{EC253BB8-6787-4F7D-943C-44C79D15BC82}" sibTransId="{F6AC293F-E7E2-4BB9-B98A-5C5E2ABEA181}"/>
    <dgm:cxn modelId="{E66A319D-D55F-4FFD-A590-75FCFA7F394B}" type="presOf" srcId="{DFB49C96-409F-4196-9A29-5123730CFCBA}" destId="{49786EAA-F276-473B-9507-C09A5CD8A540}" srcOrd="0" destOrd="0" presId="urn:microsoft.com/office/officeart/2005/8/layout/vList2"/>
    <dgm:cxn modelId="{A917D2A8-CBDE-4725-8298-2CD048773E4B}" type="presOf" srcId="{A2BE0BB1-6A21-4682-B6F0-1866DB289E59}" destId="{49786EAA-F276-473B-9507-C09A5CD8A540}" srcOrd="0" destOrd="2" presId="urn:microsoft.com/office/officeart/2005/8/layout/vList2"/>
    <dgm:cxn modelId="{771863AF-D575-4E9D-9239-92693EFA55F5}" srcId="{CE335A42-CF36-403C-B693-296D24E27CE5}" destId="{DFB49C96-409F-4196-9A29-5123730CFCBA}" srcOrd="0" destOrd="0" parTransId="{4B7F9AF3-2FCD-48C5-A498-4F0F41F31D63}" sibTransId="{54063FDF-BD88-4776-BAE1-407F859EB1B6}"/>
    <dgm:cxn modelId="{E18444E3-EC36-4606-ABF7-42C99416CCD0}" type="presOf" srcId="{A7D3280F-EC6D-4A8C-B864-042F80BCDC9F}" destId="{49786EAA-F276-473B-9507-C09A5CD8A540}" srcOrd="0" destOrd="3" presId="urn:microsoft.com/office/officeart/2005/8/layout/vList2"/>
    <dgm:cxn modelId="{07307440-869B-4B19-ACB4-78002C42DF3E}" type="presParOf" srcId="{A5007CAE-FAF6-469F-B16E-C8A78A1563A5}" destId="{A54E90EA-EF53-4E35-9FD6-033A6E2A76F5}" srcOrd="0" destOrd="0" presId="urn:microsoft.com/office/officeart/2005/8/layout/vList2"/>
    <dgm:cxn modelId="{2CE06BD2-A134-47EF-8583-BE3AF19ADD0D}" type="presParOf" srcId="{A5007CAE-FAF6-469F-B16E-C8A78A1563A5}" destId="{49786EAA-F276-473B-9507-C09A5CD8A5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7F456-2F35-48B2-A30A-EDDA0401CC1A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B08FB7-4B29-4DCB-A58A-E431EE936775}">
      <dgm:prSet/>
      <dgm:spPr/>
      <dgm:t>
        <a:bodyPr/>
        <a:lstStyle/>
        <a:p>
          <a:pPr rtl="0"/>
          <a:r>
            <a:rPr lang="en-US" b="1" dirty="0">
              <a:latin typeface="Century Gothic" panose="020B0502020202020204" pitchFamily="34" charset="0"/>
            </a:rPr>
            <a:t>Outreach arm of the Price School of Public Policy </a:t>
          </a:r>
        </a:p>
      </dgm:t>
    </dgm:pt>
    <dgm:pt modelId="{93496E2C-BBCE-42EA-BC0E-8568FF936BB6}" type="parTrans" cxnId="{65CD183D-0DA3-4EEF-927A-052F20C3BDE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AB8F76A-12AC-4EE2-A1BB-CBC7675D6A50}" type="sibTrans" cxnId="{65CD183D-0DA3-4EEF-927A-052F20C3BDE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D51DB5F-9530-41D2-8ADD-456AD614BA97}">
      <dgm:prSet/>
      <dgm:spPr/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Supports EDA’s mission by</a:t>
          </a:r>
        </a:p>
      </dgm:t>
    </dgm:pt>
    <dgm:pt modelId="{FC598924-C55C-41A4-8111-AA89501941CD}" type="parTrans" cxnId="{7D461533-0615-4558-9651-A86E91ABE9B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99C5B60-1AFF-4740-9364-72B2F838CC57}" type="sibTrans" cxnId="{7D461533-0615-4558-9651-A86E91ABE9B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1F425A0-E5C5-4956-9F6A-B1C0B0A15929}">
      <dgm:prSet custT="1"/>
      <dgm:spPr/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Providing technical assistance to economically distressed and underserved communities </a:t>
          </a:r>
        </a:p>
      </dgm:t>
    </dgm:pt>
    <dgm:pt modelId="{4CFC5183-63DD-4AD0-AC27-51DC3C53DD8B}" type="parTrans" cxnId="{10A13C7D-E558-4986-AAFC-7674A431F9A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2535EF4-210E-4B4B-8A78-0F616A753370}" type="sibTrans" cxnId="{10A13C7D-E558-4986-AAFC-7674A431F9A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651EAB1-8534-4E68-B10C-E72D118D6AF8}">
      <dgm:prSet custT="1"/>
      <dgm:spPr/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Developing strategies to enhance collaborative </a:t>
          </a:r>
          <a:r>
            <a:rPr lang="en-US" sz="1500" dirty="0">
              <a:latin typeface="+mn-lt"/>
            </a:rPr>
            <a:t>regional</a:t>
          </a:r>
          <a:r>
            <a:rPr lang="en-US" sz="1500" dirty="0">
              <a:latin typeface="Century Gothic" panose="020B0502020202020204" pitchFamily="34" charset="0"/>
            </a:rPr>
            <a:t> innovation</a:t>
          </a:r>
        </a:p>
      </dgm:t>
    </dgm:pt>
    <dgm:pt modelId="{DB58FA83-DE8F-41A8-8548-04978E2EF629}" type="parTrans" cxnId="{33D82302-75BD-4683-95C6-77619199339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D03667D-F645-41B3-BAD5-8B5B63499CCE}" type="sibTrans" cxnId="{33D82302-75BD-4683-95C6-77619199339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3A3F1C1-B2AA-48CD-ACF3-0B29FE139F52}" type="pres">
      <dgm:prSet presAssocID="{84B7F456-2F35-48B2-A30A-EDDA0401CC1A}" presName="linear" presStyleCnt="0">
        <dgm:presLayoutVars>
          <dgm:animLvl val="lvl"/>
          <dgm:resizeHandles val="exact"/>
        </dgm:presLayoutVars>
      </dgm:prSet>
      <dgm:spPr/>
    </dgm:pt>
    <dgm:pt modelId="{3386FBFD-8A01-4CEE-8D90-8EBA25704F4F}" type="pres">
      <dgm:prSet presAssocID="{96B08FB7-4B29-4DCB-A58A-E431EE936775}" presName="parentText" presStyleLbl="node1" presStyleIdx="0" presStyleCnt="2" custScaleY="46253">
        <dgm:presLayoutVars>
          <dgm:chMax val="0"/>
          <dgm:bulletEnabled val="1"/>
        </dgm:presLayoutVars>
      </dgm:prSet>
      <dgm:spPr/>
    </dgm:pt>
    <dgm:pt modelId="{FD636EA0-A309-4D9D-ABCB-00322453FFFE}" type="pres">
      <dgm:prSet presAssocID="{AAB8F76A-12AC-4EE2-A1BB-CBC7675D6A50}" presName="spacer" presStyleCnt="0"/>
      <dgm:spPr/>
    </dgm:pt>
    <dgm:pt modelId="{C7C8B08A-470D-4067-B5C6-E785798FE3DA}" type="pres">
      <dgm:prSet presAssocID="{3D51DB5F-9530-41D2-8ADD-456AD614BA97}" presName="parentText" presStyleLbl="node1" presStyleIdx="1" presStyleCnt="2" custScaleY="37055">
        <dgm:presLayoutVars>
          <dgm:chMax val="0"/>
          <dgm:bulletEnabled val="1"/>
        </dgm:presLayoutVars>
      </dgm:prSet>
      <dgm:spPr/>
    </dgm:pt>
    <dgm:pt modelId="{2A5F7DBF-2248-4331-8546-1BF7DB043545}" type="pres">
      <dgm:prSet presAssocID="{3D51DB5F-9530-41D2-8ADD-456AD614BA9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3D82302-75BD-4683-95C6-776191993399}" srcId="{3D51DB5F-9530-41D2-8ADD-456AD614BA97}" destId="{5651EAB1-8534-4E68-B10C-E72D118D6AF8}" srcOrd="1" destOrd="0" parTransId="{DB58FA83-DE8F-41A8-8548-04978E2EF629}" sibTransId="{CD03667D-F645-41B3-BAD5-8B5B63499CCE}"/>
    <dgm:cxn modelId="{344AD32B-9B7B-4C2C-9EEF-68C0852B2BFF}" type="presOf" srcId="{11F425A0-E5C5-4956-9F6A-B1C0B0A15929}" destId="{2A5F7DBF-2248-4331-8546-1BF7DB043545}" srcOrd="0" destOrd="0" presId="urn:microsoft.com/office/officeart/2005/8/layout/vList2"/>
    <dgm:cxn modelId="{7D461533-0615-4558-9651-A86E91ABE9B1}" srcId="{84B7F456-2F35-48B2-A30A-EDDA0401CC1A}" destId="{3D51DB5F-9530-41D2-8ADD-456AD614BA97}" srcOrd="1" destOrd="0" parTransId="{FC598924-C55C-41A4-8111-AA89501941CD}" sibTransId="{199C5B60-1AFF-4740-9364-72B2F838CC57}"/>
    <dgm:cxn modelId="{5D53E33B-DDC8-4BF3-9642-7497D6B6FD7F}" type="presOf" srcId="{84B7F456-2F35-48B2-A30A-EDDA0401CC1A}" destId="{A3A3F1C1-B2AA-48CD-ACF3-0B29FE139F52}" srcOrd="0" destOrd="0" presId="urn:microsoft.com/office/officeart/2005/8/layout/vList2"/>
    <dgm:cxn modelId="{65CD183D-0DA3-4EEF-927A-052F20C3BDEA}" srcId="{84B7F456-2F35-48B2-A30A-EDDA0401CC1A}" destId="{96B08FB7-4B29-4DCB-A58A-E431EE936775}" srcOrd="0" destOrd="0" parTransId="{93496E2C-BBCE-42EA-BC0E-8568FF936BB6}" sibTransId="{AAB8F76A-12AC-4EE2-A1BB-CBC7675D6A50}"/>
    <dgm:cxn modelId="{FE31325F-D161-4F46-8F37-887385C62233}" type="presOf" srcId="{3D51DB5F-9530-41D2-8ADD-456AD614BA97}" destId="{C7C8B08A-470D-4067-B5C6-E785798FE3DA}" srcOrd="0" destOrd="0" presId="urn:microsoft.com/office/officeart/2005/8/layout/vList2"/>
    <dgm:cxn modelId="{B2A20372-2A95-4F90-B5A8-7A54E40394C3}" type="presOf" srcId="{96B08FB7-4B29-4DCB-A58A-E431EE936775}" destId="{3386FBFD-8A01-4CEE-8D90-8EBA25704F4F}" srcOrd="0" destOrd="0" presId="urn:microsoft.com/office/officeart/2005/8/layout/vList2"/>
    <dgm:cxn modelId="{10A13C7D-E558-4986-AAFC-7674A431F9AF}" srcId="{3D51DB5F-9530-41D2-8ADD-456AD614BA97}" destId="{11F425A0-E5C5-4956-9F6A-B1C0B0A15929}" srcOrd="0" destOrd="0" parTransId="{4CFC5183-63DD-4AD0-AC27-51DC3C53DD8B}" sibTransId="{B2535EF4-210E-4B4B-8A78-0F616A753370}"/>
    <dgm:cxn modelId="{8D81DD9B-3A1D-416E-8DF0-1B90D7A80F70}" type="presOf" srcId="{5651EAB1-8534-4E68-B10C-E72D118D6AF8}" destId="{2A5F7DBF-2248-4331-8546-1BF7DB043545}" srcOrd="0" destOrd="1" presId="urn:microsoft.com/office/officeart/2005/8/layout/vList2"/>
    <dgm:cxn modelId="{D3003BAF-D571-4417-BF11-75526B75C059}" type="presParOf" srcId="{A3A3F1C1-B2AA-48CD-ACF3-0B29FE139F52}" destId="{3386FBFD-8A01-4CEE-8D90-8EBA25704F4F}" srcOrd="0" destOrd="0" presId="urn:microsoft.com/office/officeart/2005/8/layout/vList2"/>
    <dgm:cxn modelId="{3F29AC20-69BD-46B6-BA92-F37D3476FCA2}" type="presParOf" srcId="{A3A3F1C1-B2AA-48CD-ACF3-0B29FE139F52}" destId="{FD636EA0-A309-4D9D-ABCB-00322453FFFE}" srcOrd="1" destOrd="0" presId="urn:microsoft.com/office/officeart/2005/8/layout/vList2"/>
    <dgm:cxn modelId="{EA2E60BD-A986-4CBE-A5A1-F2115A0CD762}" type="presParOf" srcId="{A3A3F1C1-B2AA-48CD-ACF3-0B29FE139F52}" destId="{C7C8B08A-470D-4067-B5C6-E785798FE3DA}" srcOrd="2" destOrd="0" presId="urn:microsoft.com/office/officeart/2005/8/layout/vList2"/>
    <dgm:cxn modelId="{5F71B039-11DE-4B98-8AAA-223E20B6DAC7}" type="presParOf" srcId="{A3A3F1C1-B2AA-48CD-ACF3-0B29FE139F52}" destId="{2A5F7DBF-2248-4331-8546-1BF7DB04354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E90EA-EF53-4E35-9FD6-033A6E2A76F5}">
      <dsp:nvSpPr>
        <dsp:cNvPr id="0" name=""/>
        <dsp:cNvSpPr/>
      </dsp:nvSpPr>
      <dsp:spPr>
        <a:xfrm>
          <a:off x="0" y="89287"/>
          <a:ext cx="8674308" cy="4122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Capabilities</a:t>
          </a:r>
        </a:p>
      </dsp:txBody>
      <dsp:txXfrm>
        <a:off x="20124" y="109411"/>
        <a:ext cx="8634060" cy="371996"/>
      </dsp:txXfrm>
    </dsp:sp>
    <dsp:sp modelId="{49786EAA-F276-473B-9507-C09A5CD8A540}">
      <dsp:nvSpPr>
        <dsp:cNvPr id="0" name=""/>
        <dsp:cNvSpPr/>
      </dsp:nvSpPr>
      <dsp:spPr>
        <a:xfrm>
          <a:off x="0" y="524699"/>
          <a:ext cx="867430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09" tIns="19050" rIns="10668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Planning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Economic development and policy studies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Feasibility and market analyses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Needs assessments </a:t>
          </a:r>
        </a:p>
      </dsp:txBody>
      <dsp:txXfrm>
        <a:off x="0" y="524699"/>
        <a:ext cx="8674308" cy="105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6FBFD-8A01-4CEE-8D90-8EBA25704F4F}">
      <dsp:nvSpPr>
        <dsp:cNvPr id="0" name=""/>
        <dsp:cNvSpPr/>
      </dsp:nvSpPr>
      <dsp:spPr>
        <a:xfrm>
          <a:off x="0" y="122880"/>
          <a:ext cx="4703670" cy="4967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entury Gothic" panose="020B0502020202020204" pitchFamily="34" charset="0"/>
            </a:rPr>
            <a:t>Outreach arm of the Price School of Public Policy </a:t>
          </a:r>
        </a:p>
      </dsp:txBody>
      <dsp:txXfrm>
        <a:off x="24251" y="147131"/>
        <a:ext cx="4655168" cy="448282"/>
      </dsp:txXfrm>
    </dsp:sp>
    <dsp:sp modelId="{C7C8B08A-470D-4067-B5C6-E785798FE3DA}">
      <dsp:nvSpPr>
        <dsp:cNvPr id="0" name=""/>
        <dsp:cNvSpPr/>
      </dsp:nvSpPr>
      <dsp:spPr>
        <a:xfrm>
          <a:off x="0" y="697425"/>
          <a:ext cx="4703670" cy="3979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entury Gothic" panose="020B0502020202020204" pitchFamily="34" charset="0"/>
            </a:rPr>
            <a:t>Supports EDA’s mission by</a:t>
          </a:r>
        </a:p>
      </dsp:txBody>
      <dsp:txXfrm>
        <a:off x="19428" y="716853"/>
        <a:ext cx="4664814" cy="359136"/>
      </dsp:txXfrm>
    </dsp:sp>
    <dsp:sp modelId="{2A5F7DBF-2248-4331-8546-1BF7DB043545}">
      <dsp:nvSpPr>
        <dsp:cNvPr id="0" name=""/>
        <dsp:cNvSpPr/>
      </dsp:nvSpPr>
      <dsp:spPr>
        <a:xfrm>
          <a:off x="0" y="1095418"/>
          <a:ext cx="4703670" cy="114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42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Providing technical assistance to economically distressed and underserved communities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Developing strategies to enhance collaborative </a:t>
          </a:r>
          <a:r>
            <a:rPr lang="en-US" sz="1500" kern="1200" dirty="0">
              <a:latin typeface="+mn-lt"/>
            </a:rPr>
            <a:t>regional</a:t>
          </a:r>
          <a:r>
            <a:rPr lang="en-US" sz="1500" kern="1200" dirty="0">
              <a:latin typeface="Century Gothic" panose="020B0502020202020204" pitchFamily="34" charset="0"/>
            </a:rPr>
            <a:t> innovation</a:t>
          </a:r>
        </a:p>
      </dsp:txBody>
      <dsp:txXfrm>
        <a:off x="0" y="1095418"/>
        <a:ext cx="4703670" cy="1145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664C-7607-B948-9C4E-EF16942B731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FFC5B-CCD4-BA4E-BA8E-1ABBA2CDC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00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09B08-E694-0B40-998B-80425A3FBB2A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991F2-C8CD-7542-8767-F64088B3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9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Factors complicating the loss in revenue from reduced defense procurement include market</a:t>
            </a:r>
            <a:r>
              <a:rPr lang="en-US" baseline="0" dirty="0"/>
              <a:t> consolidation caused in part by Original Equipment Manufacturers shortening their supply chains, graying of the workforce and management, and a lack of succession planning. Those in the commercial aerospace sector are also facing a demand for a 5% cost reduction each year for 2016-2018. </a:t>
            </a:r>
          </a:p>
          <a:p>
            <a:endParaRPr lang="en-US" baseline="0" dirty="0"/>
          </a:p>
          <a:p>
            <a:r>
              <a:rPr lang="en-US" baseline="0" dirty="0"/>
              <a:t>Information sessions and short-term education sessions will be developed and offered on exporting as a strategy for diversifying the customer base. These sessions will educate firms about exporting as a strategy for increasing revenue, identify potential growth markets, and introduce them to available subsidized business planning assistance.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BE5A-346B-4E6E-9BA2-1238C79D1B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4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9731-262C-F047-8B50-C9A54A791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80" y="2437078"/>
            <a:ext cx="8154794" cy="20148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D5803-7AFF-7249-8F4F-B695F89BC8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480" y="5097231"/>
            <a:ext cx="7809443" cy="46790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06EF0D-EEED-334B-8267-C1F7259B96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1953" y="5599074"/>
            <a:ext cx="7810500" cy="43077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EFF38BE-78BE-404B-8A90-72703D650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953" y="913971"/>
            <a:ext cx="4426577" cy="104985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9CDE66-2BD3-0A45-8016-125EAD1B361D}"/>
              </a:ext>
            </a:extLst>
          </p:cNvPr>
          <p:cNvCxnSpPr>
            <a:cxnSpLocks/>
          </p:cNvCxnSpPr>
          <p:nvPr userDrawn="1"/>
        </p:nvCxnSpPr>
        <p:spPr>
          <a:xfrm>
            <a:off x="711953" y="4739558"/>
            <a:ext cx="8528300" cy="0"/>
          </a:xfrm>
          <a:prstGeom prst="line">
            <a:avLst/>
          </a:prstGeom>
          <a:ln w="254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6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9731-262C-F047-8B50-C9A54A791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7152" y="323851"/>
            <a:ext cx="8104381" cy="857245"/>
          </a:xfrm>
        </p:spPr>
        <p:txBody>
          <a:bodyPr anchor="b">
            <a:normAutofit/>
          </a:bodyPr>
          <a:lstStyle>
            <a:lvl1pPr algn="l">
              <a:lnSpc>
                <a:spcPct val="15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Agenda or Overview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89893D-3A54-2B44-A8A4-5CDF0BFE4DC2}"/>
              </a:ext>
            </a:extLst>
          </p:cNvPr>
          <p:cNvCxnSpPr>
            <a:cxnSpLocks/>
          </p:cNvCxnSpPr>
          <p:nvPr userDrawn="1"/>
        </p:nvCxnSpPr>
        <p:spPr>
          <a:xfrm>
            <a:off x="3447153" y="1393828"/>
            <a:ext cx="8104383" cy="0"/>
          </a:xfrm>
          <a:prstGeom prst="line">
            <a:avLst/>
          </a:prstGeom>
          <a:ln w="254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D5803-7AFF-7249-8F4F-B695F89BC8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7151" y="1790701"/>
            <a:ext cx="8104383" cy="4234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Topic One</a:t>
            </a:r>
          </a:p>
          <a:p>
            <a:pPr lvl="1"/>
            <a:r>
              <a:rPr lang="en-US" dirty="0"/>
              <a:t>Subtopic One</a:t>
            </a:r>
          </a:p>
          <a:p>
            <a:pPr lvl="1"/>
            <a:r>
              <a:rPr lang="en-US" dirty="0" err="1"/>
              <a:t>Suptopic</a:t>
            </a:r>
            <a:r>
              <a:rPr lang="en-US" dirty="0"/>
              <a:t> Two</a:t>
            </a:r>
          </a:p>
          <a:p>
            <a:pPr lvl="0"/>
            <a:r>
              <a:rPr lang="en-US" dirty="0"/>
              <a:t>Topic Two</a:t>
            </a: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B0E974-4959-4840-B9E0-FA12A07D03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7950" y="6313451"/>
            <a:ext cx="1248127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4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400800"/>
            <a:ext cx="457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3B89-F025-1F43-900C-76A5C7FE9B0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75758" y="756260"/>
            <a:ext cx="10692343" cy="446693"/>
          </a:xfrm>
        </p:spPr>
        <p:txBody>
          <a:bodyPr anchor="b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 typeface="Arial"/>
              <a:buNone/>
              <a:tabLst/>
              <a:defRPr sz="3200" b="1" i="0" baseline="0">
                <a:solidFill>
                  <a:schemeClr val="accent2"/>
                </a:solidFill>
                <a:latin typeface="+mj-lt"/>
              </a:defRPr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75758" y="1638707"/>
            <a:ext cx="10692343" cy="46747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D6C147-4D36-AC48-9ACF-0C26677368BB}"/>
              </a:ext>
            </a:extLst>
          </p:cNvPr>
          <p:cNvCxnSpPr>
            <a:cxnSpLocks/>
          </p:cNvCxnSpPr>
          <p:nvPr userDrawn="1"/>
        </p:nvCxnSpPr>
        <p:spPr>
          <a:xfrm>
            <a:off x="775758" y="1420828"/>
            <a:ext cx="10692343" cy="0"/>
          </a:xfrm>
          <a:prstGeom prst="line">
            <a:avLst/>
          </a:prstGeom>
          <a:ln w="254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810B7C6C-FB8B-9249-80A1-C4463ACBF2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7950" y="6313451"/>
            <a:ext cx="1248127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400800"/>
            <a:ext cx="457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3B89-F025-1F43-900C-76A5C7FE9B0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75758" y="510916"/>
            <a:ext cx="10692343" cy="1007450"/>
          </a:xfrm>
        </p:spPr>
        <p:txBody>
          <a:bodyPr anchor="b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 typeface="Arial"/>
              <a:buNone/>
              <a:tabLst/>
              <a:defRPr sz="3200" b="1" i="0" baseline="0">
                <a:solidFill>
                  <a:schemeClr val="accent2"/>
                </a:solidFill>
                <a:latin typeface="+mj-lt"/>
              </a:defRPr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 dirty="0"/>
              <a:t>Two Lines</a:t>
            </a:r>
          </a:p>
          <a:p>
            <a:pPr lvl="0"/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75758" y="1954120"/>
            <a:ext cx="10692343" cy="41414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D6C147-4D36-AC48-9ACF-0C26677368BB}"/>
              </a:ext>
            </a:extLst>
          </p:cNvPr>
          <p:cNvCxnSpPr>
            <a:cxnSpLocks/>
          </p:cNvCxnSpPr>
          <p:nvPr userDrawn="1"/>
        </p:nvCxnSpPr>
        <p:spPr>
          <a:xfrm>
            <a:off x="775758" y="1736241"/>
            <a:ext cx="10692343" cy="0"/>
          </a:xfrm>
          <a:prstGeom prst="line">
            <a:avLst/>
          </a:prstGeom>
          <a:ln w="254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2932154-7FAE-CA4C-8C00-B36BFEEF4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7950" y="6313451"/>
            <a:ext cx="1248127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8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400800"/>
            <a:ext cx="457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3B89-F025-1F43-900C-76A5C7FE9B0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75758" y="755870"/>
            <a:ext cx="10692343" cy="446693"/>
          </a:xfrm>
        </p:spPr>
        <p:txBody>
          <a:bodyPr anchor="b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 typeface="Arial"/>
              <a:buNone/>
              <a:tabLst/>
              <a:defRPr sz="3200" b="1" i="0" baseline="0">
                <a:solidFill>
                  <a:schemeClr val="accent2"/>
                </a:solidFill>
                <a:latin typeface="+mj-lt"/>
              </a:defRPr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 dirty="0"/>
              <a:t>Chart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D6C147-4D36-AC48-9ACF-0C26677368BB}"/>
              </a:ext>
            </a:extLst>
          </p:cNvPr>
          <p:cNvCxnSpPr>
            <a:cxnSpLocks/>
          </p:cNvCxnSpPr>
          <p:nvPr userDrawn="1"/>
        </p:nvCxnSpPr>
        <p:spPr>
          <a:xfrm>
            <a:off x="775758" y="1420438"/>
            <a:ext cx="10692343" cy="0"/>
          </a:xfrm>
          <a:prstGeom prst="line">
            <a:avLst/>
          </a:prstGeom>
          <a:ln w="254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9833409-EC22-534B-927D-5E50542FBA92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1608881" y="2316104"/>
            <a:ext cx="8785187" cy="391428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9" name="Picture 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B4FE4456-19E3-5840-A369-118494BA52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7950" y="6313451"/>
            <a:ext cx="1248127" cy="28680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A64A21-35BF-654E-8509-7D8BCF4B09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5758" y="1638315"/>
            <a:ext cx="10577512" cy="4599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Maintain style of the chart below. Minimize other text on this slide.</a:t>
            </a:r>
          </a:p>
        </p:txBody>
      </p:sp>
    </p:spTree>
    <p:extLst>
      <p:ext uri="{BB962C8B-B14F-4D97-AF65-F5344CB8AC3E}">
        <p14:creationId xmlns:p14="http://schemas.microsoft.com/office/powerpoint/2010/main" val="382245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tatement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400800"/>
            <a:ext cx="457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3B89-F025-1F43-900C-76A5C7FE9B0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75758" y="1"/>
            <a:ext cx="10692343" cy="6858000"/>
          </a:xfrm>
        </p:spPr>
        <p:txBody>
          <a:bodyPr anchor="ctr">
            <a:noAutofit/>
          </a:bodyPr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 typeface="Arial"/>
              <a:buNone/>
              <a:tabLst/>
              <a:defRPr sz="4400" b="1" i="0" baseline="0">
                <a:solidFill>
                  <a:schemeClr val="accent2"/>
                </a:solidFill>
                <a:latin typeface="+mj-lt"/>
              </a:defRPr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 dirty="0"/>
              <a:t>Statement sentence/text here.</a:t>
            </a:r>
            <a:br>
              <a:rPr lang="en-US" dirty="0"/>
            </a:br>
            <a:r>
              <a:rPr lang="en-US" dirty="0"/>
              <a:t>Try to stay within 1-3 sentences.</a:t>
            </a:r>
            <a:br>
              <a:rPr lang="en-US" dirty="0"/>
            </a:br>
            <a:r>
              <a:rPr lang="en-US" dirty="0"/>
              <a:t>Center it on the page.</a:t>
            </a: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ED5A8C1D-AE04-DB46-831B-1661717B2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7950" y="6313451"/>
            <a:ext cx="1248127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1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Chart/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32F55-D7E4-EE48-AB00-91D4FB3CC0D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Use this content slide for full page chart, graphic or image. Delete this text once added.</a:t>
            </a:r>
          </a:p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" y="6400800"/>
            <a:ext cx="457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3B89-F025-1F43-900C-76A5C7FE9B0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D8AEBF3-3FA0-5A41-BA83-9D8E6643A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7950" y="6313451"/>
            <a:ext cx="1248127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6DC0EE-C63F-A747-A55E-B1126FBAFF69}"/>
              </a:ext>
            </a:extLst>
          </p:cNvPr>
          <p:cNvCxnSpPr>
            <a:cxnSpLocks/>
          </p:cNvCxnSpPr>
          <p:nvPr userDrawn="1"/>
        </p:nvCxnSpPr>
        <p:spPr>
          <a:xfrm>
            <a:off x="775758" y="3570122"/>
            <a:ext cx="10692343" cy="0"/>
          </a:xfrm>
          <a:prstGeom prst="line">
            <a:avLst/>
          </a:prstGeom>
          <a:ln w="254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1ABD07C-168D-0D43-B662-8822CF427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3516" y="5602334"/>
            <a:ext cx="1690509" cy="311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2D0044-9DAD-E549-874C-4F189E96F565}"/>
              </a:ext>
            </a:extLst>
          </p:cNvPr>
          <p:cNvSpPr txBox="1"/>
          <p:nvPr userDrawn="1"/>
        </p:nvSpPr>
        <p:spPr>
          <a:xfrm>
            <a:off x="1725388" y="5163752"/>
            <a:ext cx="22570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priceschool.usc.edu</a:t>
            </a:r>
            <a:endParaRPr lang="en-US" sz="1200" kern="1200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05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0172E3F-520F-384C-A315-1AF0D9EF2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953" y="4128455"/>
            <a:ext cx="3294563" cy="7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4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E848-20A1-460A-AC63-2271CD1C2E95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C5EB-73F7-4659-8B73-FD59127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50A7-CBE4-7B4F-A5EE-3E7F54FCF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1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690" r:id="rId3"/>
    <p:sldLayoutId id="2147483696" r:id="rId4"/>
    <p:sldLayoutId id="2147483692" r:id="rId5"/>
    <p:sldLayoutId id="2147483695" r:id="rId6"/>
    <p:sldLayoutId id="2147483694" r:id="rId7"/>
    <p:sldLayoutId id="2147483658" r:id="rId8"/>
    <p:sldLayoutId id="2147483697" r:id="rId9"/>
    <p:sldLayoutId id="2147483698" r:id="rId10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Font typeface="Arial" panose="020B0604020202020204" pitchFamily="34" charset="0"/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555498" indent="-212598" algn="l" defTabSz="342900" rtl="0" eaLnBrk="1" latinLnBrk="0" hangingPunct="1">
        <a:lnSpc>
          <a:spcPct val="100000"/>
        </a:lnSpc>
        <a:spcBef>
          <a:spcPts val="150"/>
        </a:spcBef>
        <a:spcAft>
          <a:spcPts val="0"/>
        </a:spcAft>
        <a:buSzPct val="125000"/>
        <a:buFont typeface="Arial" panose="020B0604020202020204" pitchFamily="34" charset="0"/>
        <a:buChar char="‒"/>
        <a:defRPr sz="2000" b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lnSpc>
          <a:spcPct val="100000"/>
        </a:lnSpc>
        <a:spcBef>
          <a:spcPts val="432"/>
        </a:spcBef>
        <a:spcAft>
          <a:spcPts val="0"/>
        </a:spcAft>
        <a:buSzPct val="100000"/>
        <a:buFont typeface="Arial" panose="020B0604020202020204" pitchFamily="34" charset="0"/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lnSpc>
          <a:spcPct val="100000"/>
        </a:lnSpc>
        <a:spcBef>
          <a:spcPts val="360"/>
        </a:spcBef>
        <a:spcAft>
          <a:spcPts val="0"/>
        </a:spcAft>
        <a:buFont typeface="Arial" panose="020B0604020202020204" pitchFamily="34" charset="0"/>
        <a:buChar char="―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lnSpc>
          <a:spcPct val="100000"/>
        </a:lnSpc>
        <a:spcBef>
          <a:spcPts val="324"/>
        </a:spcBef>
        <a:spcAft>
          <a:spcPts val="0"/>
        </a:spcAft>
        <a:buFont typeface="Arial" panose="020B0604020202020204" pitchFamily="34" charset="0"/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bahl@usc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ahl@us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06CF-C34C-1542-8ED8-34BD6410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80" y="2215243"/>
            <a:ext cx="8154794" cy="223670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Capital Access Workshop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Presented by</a:t>
            </a:r>
            <a:br>
              <a:rPr lang="en-US" sz="1800" dirty="0"/>
            </a:br>
            <a:br>
              <a:rPr lang="en-US" sz="1800" dirty="0"/>
            </a:br>
            <a:r>
              <a:rPr lang="en-US" sz="2800" dirty="0"/>
              <a:t>USC Center for Economic Development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91EAB-10E5-B540-8270-5DE62C22E8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3010" y="4804296"/>
            <a:ext cx="7809443" cy="7947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Host &amp; Moderator: Deepak Bahl, Program Director</a:t>
            </a:r>
            <a:br>
              <a:rPr lang="en-US" dirty="0"/>
            </a:br>
            <a:r>
              <a:rPr lang="en-US" dirty="0"/>
              <a:t>USC Center for Economic Development</a:t>
            </a:r>
          </a:p>
          <a:p>
            <a:r>
              <a:rPr lang="en-US" dirty="0">
                <a:hlinkClick r:id="rId2"/>
              </a:rPr>
              <a:t>bahl@usc.edu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9EFDF-F682-584B-815C-75C1F44849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953" y="5736039"/>
            <a:ext cx="7810500" cy="430772"/>
          </a:xfrm>
        </p:spPr>
        <p:txBody>
          <a:bodyPr/>
          <a:lstStyle/>
          <a:p>
            <a:r>
              <a:rPr lang="en-US" dirty="0"/>
              <a:t>June 22, 2023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A317240D-A7A6-41F3-AC54-DA7D64986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931" y="6029846"/>
            <a:ext cx="1826116" cy="6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9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69" y="583900"/>
            <a:ext cx="3607610" cy="125658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78813617"/>
              </p:ext>
            </p:extLst>
          </p:nvPr>
        </p:nvGraphicFramePr>
        <p:xfrm>
          <a:off x="1697130" y="4267200"/>
          <a:ext cx="8674308" cy="1696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02733458"/>
              </p:ext>
            </p:extLst>
          </p:nvPr>
        </p:nvGraphicFramePr>
        <p:xfrm>
          <a:off x="1697130" y="1903155"/>
          <a:ext cx="4703670" cy="236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23021" r="10486"/>
          <a:stretch/>
        </p:blipFill>
        <p:spPr>
          <a:xfrm>
            <a:off x="6469998" y="1212192"/>
            <a:ext cx="3901440" cy="2376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741859" y="4793144"/>
            <a:ext cx="340509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GIS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Consensus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Technical assistance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Strategy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0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810" y="274638"/>
            <a:ext cx="1087858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accent2"/>
                </a:solidFill>
              </a:rPr>
              <a:t>Southern California COVID-19 Pandemic Resilience, Recovery, and Stabilization Program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83" y="1530264"/>
            <a:ext cx="10537767" cy="423738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Goals &amp; Objectives</a:t>
            </a:r>
          </a:p>
          <a:p>
            <a:endParaRPr lang="en-US" sz="2400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Assist Main Street and small manufacturing businesses and cities in the project area to recover from the economic shutdown caused by the COVID-19 pandemic;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Retain Main Street and small manufacturing businesses and their jobs; and,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Improve the region’s resiliency by helping business owners and city leaders become prepared for future disruptions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A55E0A-47BB-406F-B625-C9AF3212A814}"/>
              </a:ext>
            </a:extLst>
          </p:cNvPr>
          <p:cNvCxnSpPr>
            <a:cxnSpLocks/>
          </p:cNvCxnSpPr>
          <p:nvPr/>
        </p:nvCxnSpPr>
        <p:spPr>
          <a:xfrm>
            <a:off x="365760" y="1427656"/>
            <a:ext cx="11216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5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215" y="274638"/>
            <a:ext cx="10793186" cy="114300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accent2"/>
                </a:solidFill>
              </a:rPr>
              <a:t>Project 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530" y="1524000"/>
            <a:ext cx="7071030" cy="5184424"/>
          </a:xfrm>
          <a:prstGeom prst="rect">
            <a:avLst/>
          </a:prstGeom>
        </p:spPr>
      </p:pic>
      <p:pic>
        <p:nvPicPr>
          <p:cNvPr id="7" name="image1.jpe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9045" y="1866898"/>
            <a:ext cx="3914597" cy="379911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262A7-DEBC-40BA-84A1-C131D9F6F916}"/>
              </a:ext>
            </a:extLst>
          </p:cNvPr>
          <p:cNvCxnSpPr>
            <a:cxnSpLocks/>
          </p:cNvCxnSpPr>
          <p:nvPr/>
        </p:nvCxnSpPr>
        <p:spPr>
          <a:xfrm>
            <a:off x="365760" y="1207051"/>
            <a:ext cx="11216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8" y="274640"/>
            <a:ext cx="10793186" cy="114300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accent2"/>
                </a:solidFill>
              </a:rPr>
              <a:t>Lenders &amp; Financial Institutions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262A7-DEBC-40BA-84A1-C131D9F6F916}"/>
              </a:ext>
            </a:extLst>
          </p:cNvPr>
          <p:cNvCxnSpPr>
            <a:cxnSpLocks/>
          </p:cNvCxnSpPr>
          <p:nvPr/>
        </p:nvCxnSpPr>
        <p:spPr>
          <a:xfrm>
            <a:off x="365760" y="1207051"/>
            <a:ext cx="11216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208DD65-42CD-4416-987A-64D12CEBC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891"/>
            <a:ext cx="12192000" cy="46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F0C5-FAED-CD48-851B-CAFC0746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1: 9:00 am – 10:20 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E79E2A-480D-467F-8E93-42E75ECFD31E}"/>
              </a:ext>
            </a:extLst>
          </p:cNvPr>
          <p:cNvSpPr txBox="1"/>
          <p:nvPr/>
        </p:nvSpPr>
        <p:spPr>
          <a:xfrm>
            <a:off x="221675" y="5764708"/>
            <a:ext cx="3481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Kelly Bearden</a:t>
            </a:r>
            <a:br>
              <a:rPr lang="en-US" b="1" dirty="0"/>
            </a:br>
            <a:r>
              <a:rPr lang="en-US" sz="1400" dirty="0"/>
              <a:t>Director, CSU Bakersfield SBDC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FF844-439E-400B-B447-F90EAA4347F4}"/>
              </a:ext>
            </a:extLst>
          </p:cNvPr>
          <p:cNvSpPr txBox="1"/>
          <p:nvPr/>
        </p:nvSpPr>
        <p:spPr>
          <a:xfrm>
            <a:off x="4052455" y="5802899"/>
            <a:ext cx="388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Viridiana Rosales-Trujillo</a:t>
            </a:r>
            <a:br>
              <a:rPr lang="en-US" sz="1600" b="1" dirty="0"/>
            </a:br>
            <a:r>
              <a:rPr lang="en-US" sz="1400" dirty="0"/>
              <a:t> Interim-Manager &amp; Business Project Advisor Imperial County SBDC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A71FBD-C15E-484B-9023-5AF33F832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81" y="1406004"/>
            <a:ext cx="123444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405083-9492-4232-9765-6BBD1235887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26" y="1444948"/>
            <a:ext cx="164592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DAF591-A8D7-427A-AE0B-65E3F4617291}"/>
              </a:ext>
            </a:extLst>
          </p:cNvPr>
          <p:cNvSpPr txBox="1"/>
          <p:nvPr/>
        </p:nvSpPr>
        <p:spPr>
          <a:xfrm>
            <a:off x="3937924" y="3090868"/>
            <a:ext cx="43182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Christopher Earl</a:t>
            </a:r>
            <a:br>
              <a:rPr lang="en-US" sz="1600" b="1" dirty="0"/>
            </a:br>
            <a:r>
              <a:rPr lang="en-US" sz="1400" dirty="0"/>
              <a:t>Assistant Deputy Director, Innovation and Entrepreneurship &amp; Southern CA Regional Advisor Cal OSBA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C60EC-B5C4-41D5-9ED0-99F16A90848D}"/>
              </a:ext>
            </a:extLst>
          </p:cNvPr>
          <p:cNvSpPr txBox="1"/>
          <p:nvPr/>
        </p:nvSpPr>
        <p:spPr>
          <a:xfrm>
            <a:off x="7553916" y="3090868"/>
            <a:ext cx="4318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Richard Pallay Jr.</a:t>
            </a:r>
            <a:br>
              <a:rPr lang="en-US" sz="1600" b="1" dirty="0"/>
            </a:br>
            <a:r>
              <a:rPr lang="en-US" sz="1400" dirty="0"/>
              <a:t>Deputy </a:t>
            </a:r>
            <a:r>
              <a:rPr lang="en-US" sz="1400"/>
              <a:t>District Director, </a:t>
            </a:r>
            <a:r>
              <a:rPr lang="en-US" sz="1400" dirty="0"/>
              <a:t>SBA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E47738-9CC4-4484-9C61-F4A76AAC1B86}"/>
              </a:ext>
            </a:extLst>
          </p:cNvPr>
          <p:cNvSpPr txBox="1"/>
          <p:nvPr/>
        </p:nvSpPr>
        <p:spPr>
          <a:xfrm>
            <a:off x="247932" y="3065517"/>
            <a:ext cx="3481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Sarah Simms</a:t>
            </a:r>
            <a:br>
              <a:rPr lang="en-US" b="1" dirty="0"/>
            </a:br>
            <a:r>
              <a:rPr lang="en-US" sz="1400" dirty="0"/>
              <a:t>Senior Community Development Finance Manager, FRB of San Francisco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917CFFE-D13A-4DE3-A911-069BAB53F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32" y="4094157"/>
            <a:ext cx="1245108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EAD6B-E8D3-4995-850E-3E1BB75F0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955" y="4002579"/>
            <a:ext cx="1328675" cy="17374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2D542D-F29A-485D-815C-395337E39C89}"/>
              </a:ext>
            </a:extLst>
          </p:cNvPr>
          <p:cNvSpPr txBox="1"/>
          <p:nvPr/>
        </p:nvSpPr>
        <p:spPr>
          <a:xfrm>
            <a:off x="7922902" y="5825686"/>
            <a:ext cx="344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Max A. Ordonez</a:t>
            </a:r>
          </a:p>
          <a:p>
            <a:pPr algn="ctr"/>
            <a:r>
              <a:rPr lang="en-US" sz="1600" dirty="0"/>
              <a:t>LA SBDC Business Advisor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CF985-9965-4553-8B1C-C290FE1D5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709" y="4075753"/>
            <a:ext cx="1123806" cy="1645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EF3AF-C5FF-4DB3-8483-F31EA001E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1201" y="1444948"/>
            <a:ext cx="131673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5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F0C5-FAED-CD48-851B-CAFC0746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2: 10:20 am – 11:40 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E79E2A-480D-467F-8E93-42E75ECFD31E}"/>
              </a:ext>
            </a:extLst>
          </p:cNvPr>
          <p:cNvSpPr txBox="1"/>
          <p:nvPr/>
        </p:nvSpPr>
        <p:spPr>
          <a:xfrm>
            <a:off x="221675" y="5764708"/>
            <a:ext cx="3481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Alyssa Lopez</a:t>
            </a:r>
            <a:br>
              <a:rPr lang="en-US" b="1" dirty="0"/>
            </a:br>
            <a:r>
              <a:rPr lang="en-US" sz="1400" dirty="0"/>
              <a:t>Underwriting Associate</a:t>
            </a:r>
            <a:br>
              <a:rPr lang="en-US" sz="1400" dirty="0"/>
            </a:br>
            <a:r>
              <a:rPr lang="en-US" sz="1400" dirty="0"/>
              <a:t>Inclusive Action for the 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FF844-439E-400B-B447-F90EAA4347F4}"/>
              </a:ext>
            </a:extLst>
          </p:cNvPr>
          <p:cNvSpPr txBox="1"/>
          <p:nvPr/>
        </p:nvSpPr>
        <p:spPr>
          <a:xfrm>
            <a:off x="5670534" y="5820169"/>
            <a:ext cx="28179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Eleanor </a:t>
            </a:r>
            <a:r>
              <a:rPr lang="en-US" sz="1600" b="1" dirty="0" err="1"/>
              <a:t>Boli</a:t>
            </a:r>
            <a:br>
              <a:rPr lang="en-US" sz="1600" b="1" dirty="0"/>
            </a:br>
            <a:r>
              <a:rPr lang="en-US" sz="1400" dirty="0"/>
              <a:t> Associate Director of Corporate </a:t>
            </a:r>
            <a:br>
              <a:rPr lang="en-US" sz="1400" dirty="0"/>
            </a:br>
            <a:r>
              <a:rPr lang="en-US" sz="1400" dirty="0"/>
              <a:t>&amp; Community Partnerships, PCV</a:t>
            </a:r>
          </a:p>
          <a:p>
            <a:pPr algn="ctr"/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AF591-A8D7-427A-AE0B-65E3F4617291}"/>
              </a:ext>
            </a:extLst>
          </p:cNvPr>
          <p:cNvSpPr txBox="1"/>
          <p:nvPr/>
        </p:nvSpPr>
        <p:spPr>
          <a:xfrm>
            <a:off x="3937924" y="3140956"/>
            <a:ext cx="4318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Jennifer Whelan, </a:t>
            </a:r>
            <a:r>
              <a:rPr lang="en-US" sz="1600" dirty="0"/>
              <a:t>CFA </a:t>
            </a:r>
            <a:br>
              <a:rPr lang="en-US" sz="1400" dirty="0"/>
            </a:br>
            <a:r>
              <a:rPr lang="en-US" sz="1400" dirty="0"/>
              <a:t>Senior Loan Counselor, Business</a:t>
            </a:r>
            <a:br>
              <a:rPr lang="en-US" sz="1400" dirty="0"/>
            </a:br>
            <a:r>
              <a:rPr lang="en-US" sz="1400" dirty="0"/>
              <a:t>PACE LA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C60EC-B5C4-41D5-9ED0-99F16A90848D}"/>
              </a:ext>
            </a:extLst>
          </p:cNvPr>
          <p:cNvSpPr txBox="1"/>
          <p:nvPr/>
        </p:nvSpPr>
        <p:spPr>
          <a:xfrm>
            <a:off x="7610526" y="3090868"/>
            <a:ext cx="4318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Ahmed Zwin</a:t>
            </a:r>
            <a:r>
              <a:rPr lang="en-US" sz="1600" dirty="0"/>
              <a:t>, MBA </a:t>
            </a:r>
            <a:br>
              <a:rPr lang="en-US" dirty="0"/>
            </a:br>
            <a:r>
              <a:rPr lang="en-US" sz="1400" dirty="0"/>
              <a:t>EVP-Director of Government Guaranteed loans</a:t>
            </a:r>
            <a:br>
              <a:rPr lang="en-US" sz="1400" dirty="0"/>
            </a:br>
            <a:r>
              <a:rPr lang="en-US" sz="1400" dirty="0" err="1"/>
              <a:t>AmPac</a:t>
            </a:r>
            <a:r>
              <a:rPr lang="en-US" sz="1400" dirty="0"/>
              <a:t> Business Capital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E47738-9CC4-4484-9C61-F4A76AAC1B86}"/>
              </a:ext>
            </a:extLst>
          </p:cNvPr>
          <p:cNvSpPr txBox="1"/>
          <p:nvPr/>
        </p:nvSpPr>
        <p:spPr>
          <a:xfrm>
            <a:off x="263238" y="3119244"/>
            <a:ext cx="3481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Iman Cotton</a:t>
            </a:r>
            <a:br>
              <a:rPr lang="en-US" b="1" dirty="0"/>
            </a:br>
            <a:r>
              <a:rPr lang="en-US" sz="1400" dirty="0"/>
              <a:t>Small Business Loan Officer</a:t>
            </a:r>
            <a:br>
              <a:rPr lang="en-US" sz="1400" dirty="0"/>
            </a:br>
            <a:r>
              <a:rPr lang="en-US" sz="1400" dirty="0"/>
              <a:t>CDC Small Business Finance</a:t>
            </a:r>
            <a:r>
              <a:rPr lang="en-US" sz="1400" b="1" dirty="0"/>
              <a:t> 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2D542D-F29A-485D-815C-395337E39C89}"/>
              </a:ext>
            </a:extLst>
          </p:cNvPr>
          <p:cNvSpPr txBox="1"/>
          <p:nvPr/>
        </p:nvSpPr>
        <p:spPr>
          <a:xfrm>
            <a:off x="7922902" y="5825686"/>
            <a:ext cx="3448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Mayra Contreras</a:t>
            </a:r>
          </a:p>
          <a:p>
            <a:pPr algn="ctr"/>
            <a:r>
              <a:rPr lang="en-US" sz="1400" dirty="0"/>
              <a:t>Director of Partnerships</a:t>
            </a:r>
            <a:br>
              <a:rPr lang="en-US" sz="1400" dirty="0"/>
            </a:br>
            <a:r>
              <a:rPr lang="en-US" sz="1400" dirty="0"/>
              <a:t>TMC Community Capital</a:t>
            </a:r>
            <a:r>
              <a:rPr lang="en-US" sz="1400" b="1" dirty="0"/>
              <a:t> 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64711D-2498-4FE7-8E60-7A0FBD81F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3514" r="5299" b="3646"/>
          <a:stretch/>
        </p:blipFill>
        <p:spPr bwMode="auto">
          <a:xfrm>
            <a:off x="1354372" y="1473324"/>
            <a:ext cx="1299606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79B3D1-05DF-4C38-801E-28B1E7499B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0" r="7649" b="44039"/>
          <a:stretch/>
        </p:blipFill>
        <p:spPr bwMode="auto">
          <a:xfrm>
            <a:off x="5302166" y="1444948"/>
            <a:ext cx="1587667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C799D2-2F05-41C2-99A6-39A5A5F171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3649" r="4612" b="5719"/>
          <a:stretch/>
        </p:blipFill>
        <p:spPr bwMode="auto">
          <a:xfrm>
            <a:off x="8864387" y="1433555"/>
            <a:ext cx="1660898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30054A-713C-4BA4-B50E-C7A6DE87AD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t="4521" r="13399" b="23148"/>
          <a:stretch/>
        </p:blipFill>
        <p:spPr bwMode="auto">
          <a:xfrm>
            <a:off x="1188651" y="4107715"/>
            <a:ext cx="1631048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6A3E2-7842-4A73-96DD-F3A182C437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067" b="9706"/>
          <a:stretch/>
        </p:blipFill>
        <p:spPr>
          <a:xfrm>
            <a:off x="3957764" y="4149277"/>
            <a:ext cx="1241099" cy="1645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E34063-4E68-4581-A95C-DB13B1C1B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876" y="4174249"/>
            <a:ext cx="996650" cy="16459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A7922B-AEAA-4009-9395-164B3D9A7E32}"/>
              </a:ext>
            </a:extLst>
          </p:cNvPr>
          <p:cNvSpPr txBox="1"/>
          <p:nvPr/>
        </p:nvSpPr>
        <p:spPr>
          <a:xfrm>
            <a:off x="3169353" y="5825686"/>
            <a:ext cx="28179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Alberto Enriquez</a:t>
            </a:r>
            <a:br>
              <a:rPr lang="en-US" sz="1600" b="1" dirty="0"/>
            </a:br>
            <a:r>
              <a:rPr lang="en-US" sz="1400" dirty="0"/>
              <a:t> Credit Analyst</a:t>
            </a:r>
          </a:p>
          <a:p>
            <a:pPr algn="ctr"/>
            <a:r>
              <a:rPr lang="en-US" sz="1400" dirty="0"/>
              <a:t>Pacific Community Ventures</a:t>
            </a:r>
          </a:p>
          <a:p>
            <a:pPr algn="ctr"/>
            <a:endParaRPr lang="en-US" sz="1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8AB3F3-57CB-4813-8DAE-B553664F35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13235" r="10457" b="22833"/>
          <a:stretch/>
        </p:blipFill>
        <p:spPr bwMode="auto">
          <a:xfrm>
            <a:off x="8992022" y="4179766"/>
            <a:ext cx="1310540" cy="164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79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F0C5-FAED-CD48-851B-CAFC0746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3: 11:40 am – 1:00 pm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E79E2A-480D-467F-8E93-42E75ECFD31E}"/>
              </a:ext>
            </a:extLst>
          </p:cNvPr>
          <p:cNvSpPr txBox="1"/>
          <p:nvPr/>
        </p:nvSpPr>
        <p:spPr>
          <a:xfrm>
            <a:off x="221675" y="5764708"/>
            <a:ext cx="3481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Kasra Movahedi</a:t>
            </a:r>
            <a:br>
              <a:rPr lang="en-US" sz="1400" dirty="0"/>
            </a:br>
            <a:r>
              <a:rPr lang="en-US" sz="1400" dirty="0"/>
              <a:t>Executive Director</a:t>
            </a:r>
            <a:br>
              <a:rPr lang="en-US" sz="1400" b="1" dirty="0"/>
            </a:br>
            <a:r>
              <a:rPr lang="en-US" sz="1400" dirty="0"/>
              <a:t>IRC Center for Economic Opportunity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FF844-439E-400B-B447-F90EAA4347F4}"/>
              </a:ext>
            </a:extLst>
          </p:cNvPr>
          <p:cNvSpPr txBox="1"/>
          <p:nvPr/>
        </p:nvSpPr>
        <p:spPr>
          <a:xfrm>
            <a:off x="4880741" y="5745322"/>
            <a:ext cx="2432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Craig Howells</a:t>
            </a:r>
            <a:br>
              <a:rPr lang="en-US" sz="1400" b="1" dirty="0"/>
            </a:br>
            <a:r>
              <a:rPr lang="en-US" sz="1400" dirty="0"/>
              <a:t>SBA Division Manager</a:t>
            </a:r>
            <a:br>
              <a:rPr lang="en-US" sz="1400" dirty="0"/>
            </a:br>
            <a:r>
              <a:rPr lang="en-US" sz="1400" dirty="0"/>
              <a:t>Mission Bank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AF591-A8D7-427A-AE0B-65E3F4617291}"/>
              </a:ext>
            </a:extLst>
          </p:cNvPr>
          <p:cNvSpPr txBox="1"/>
          <p:nvPr/>
        </p:nvSpPr>
        <p:spPr>
          <a:xfrm>
            <a:off x="4427141" y="3090868"/>
            <a:ext cx="3258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Yehwroe S. Martyn</a:t>
            </a:r>
            <a:br>
              <a:rPr lang="en-US" sz="1400" b="1" dirty="0"/>
            </a:br>
            <a:r>
              <a:rPr lang="en-US" sz="1400" dirty="0"/>
              <a:t>Resilience Fund Program Manager</a:t>
            </a:r>
            <a:br>
              <a:rPr lang="en-US" sz="1400" dirty="0"/>
            </a:br>
            <a:r>
              <a:rPr lang="en-US" sz="1400" dirty="0"/>
              <a:t>RISE Economy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C60EC-B5C4-41D5-9ED0-99F16A90848D}"/>
              </a:ext>
            </a:extLst>
          </p:cNvPr>
          <p:cNvSpPr txBox="1"/>
          <p:nvPr/>
        </p:nvSpPr>
        <p:spPr>
          <a:xfrm>
            <a:off x="7488175" y="3090868"/>
            <a:ext cx="4318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Oscar Franco</a:t>
            </a:r>
            <a:br>
              <a:rPr lang="en-US" sz="1400" b="1" dirty="0"/>
            </a:br>
            <a:r>
              <a:rPr lang="en-US" sz="1400" dirty="0"/>
              <a:t>Investment Manager</a:t>
            </a:r>
            <a:br>
              <a:rPr lang="en-US" sz="1400" dirty="0"/>
            </a:br>
            <a:r>
              <a:rPr lang="en-US" sz="1400" dirty="0"/>
              <a:t>Founders First Capital Partners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E47738-9CC4-4484-9C61-F4A76AAC1B86}"/>
              </a:ext>
            </a:extLst>
          </p:cNvPr>
          <p:cNvSpPr txBox="1"/>
          <p:nvPr/>
        </p:nvSpPr>
        <p:spPr>
          <a:xfrm>
            <a:off x="247932" y="3065517"/>
            <a:ext cx="3481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Brian A. Sagert</a:t>
            </a:r>
            <a:r>
              <a:rPr lang="en-US" sz="1600" dirty="0"/>
              <a:t>, MBA</a:t>
            </a:r>
            <a:br>
              <a:rPr lang="en-US" sz="1400" dirty="0"/>
            </a:br>
            <a:r>
              <a:rPr lang="en-US" sz="1400" dirty="0"/>
              <a:t> Business Development Officer Clearinghouse CDFI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D5D9F-6226-4E49-8732-A28943797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5"/>
          <a:stretch/>
        </p:blipFill>
        <p:spPr>
          <a:xfrm>
            <a:off x="8817953" y="4152502"/>
            <a:ext cx="1423996" cy="16122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089ADA-E32E-45A1-9D50-D3FC5197AD17}"/>
              </a:ext>
            </a:extLst>
          </p:cNvPr>
          <p:cNvSpPr txBox="1"/>
          <p:nvPr/>
        </p:nvSpPr>
        <p:spPr>
          <a:xfrm>
            <a:off x="7313164" y="5745323"/>
            <a:ext cx="4493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Lew </a:t>
            </a:r>
            <a:r>
              <a:rPr lang="en-US" sz="1600" b="1" dirty="0" err="1"/>
              <a:t>Murez</a:t>
            </a:r>
            <a:endParaRPr lang="en-US" sz="1600" b="1" dirty="0"/>
          </a:p>
          <a:p>
            <a:pPr algn="ctr"/>
            <a:r>
              <a:rPr lang="en-US" sz="1400" dirty="0"/>
              <a:t>First Vice President, Business Center Manager California Bank &amp; Trust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B96CCC-BE20-4BFF-AA28-F0ECE6CBC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t="3431" r="8226" b="23626"/>
          <a:stretch/>
        </p:blipFill>
        <p:spPr bwMode="auto">
          <a:xfrm>
            <a:off x="1253926" y="1419597"/>
            <a:ext cx="1469886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s://calreinvest.org/wp-content/uploads/2021/11/YSM-Bio.jpg">
            <a:extLst>
              <a:ext uri="{FF2B5EF4-FFF2-40B4-BE49-F238E27FC236}">
                <a16:creationId xmlns:a16="http://schemas.microsoft.com/office/drawing/2014/main" id="{71613B7D-3D12-45D8-BBD8-11F6253B4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96" y="1413305"/>
            <a:ext cx="1580007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FDB7AC-BFCD-46EC-BA3B-7AA59BCB55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9"/>
          <a:stretch/>
        </p:blipFill>
        <p:spPr bwMode="auto">
          <a:xfrm>
            <a:off x="8756662" y="1444948"/>
            <a:ext cx="1781261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asra Movahedi">
            <a:extLst>
              <a:ext uri="{FF2B5EF4-FFF2-40B4-BE49-F238E27FC236}">
                <a16:creationId xmlns:a16="http://schemas.microsoft.com/office/drawing/2014/main" id="{D9B551A8-B876-4591-82D3-C76EB6D58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t="5061" r="10890" b="5998"/>
          <a:stretch/>
        </p:blipFill>
        <p:spPr bwMode="auto">
          <a:xfrm>
            <a:off x="1253926" y="3976873"/>
            <a:ext cx="140949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9CFC7C-EF4A-4DDC-817F-E499C94A16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t="7788" r="10510" b="15523"/>
          <a:stretch/>
        </p:blipFill>
        <p:spPr bwMode="auto">
          <a:xfrm>
            <a:off x="5259779" y="4099403"/>
            <a:ext cx="1672439" cy="164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49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F0C5-FAED-CD48-851B-CAFC0746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52" y="512273"/>
            <a:ext cx="8104381" cy="857245"/>
          </a:xfrm>
        </p:spPr>
        <p:txBody>
          <a:bodyPr>
            <a:noAutofit/>
          </a:bodyPr>
          <a:lstStyle/>
          <a:p>
            <a:r>
              <a:rPr lang="en-US" sz="4800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9F800-9F3A-47EC-8854-FFB7C23157C1}"/>
              </a:ext>
            </a:extLst>
          </p:cNvPr>
          <p:cNvSpPr txBox="1"/>
          <p:nvPr/>
        </p:nvSpPr>
        <p:spPr>
          <a:xfrm>
            <a:off x="3546905" y="1717964"/>
            <a:ext cx="53477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Deepak Bahl</a:t>
            </a:r>
            <a:r>
              <a:rPr lang="en-US" sz="2000" dirty="0"/>
              <a:t>, M.B.A., </a:t>
            </a:r>
            <a:r>
              <a:rPr lang="en-US" sz="2000" dirty="0" err="1"/>
              <a:t>M.Pl</a:t>
            </a:r>
            <a:r>
              <a:rPr lang="en-US" sz="2000" dirty="0"/>
              <a:t>., </a:t>
            </a:r>
            <a:r>
              <a:rPr lang="en-US" sz="2000" dirty="0" err="1"/>
              <a:t>M.Arch</a:t>
            </a:r>
            <a:r>
              <a:rPr lang="en-US" sz="2000" dirty="0"/>
              <a:t>. </a:t>
            </a:r>
          </a:p>
          <a:p>
            <a:r>
              <a:rPr lang="en-US" sz="2000" dirty="0"/>
              <a:t>Program Director </a:t>
            </a:r>
          </a:p>
          <a:p>
            <a:r>
              <a:rPr lang="en-US" sz="2000" dirty="0"/>
              <a:t>USC Center for Economic Development </a:t>
            </a:r>
          </a:p>
          <a:p>
            <a:r>
              <a:rPr lang="en-US" sz="2000" dirty="0"/>
              <a:t>Adjunct Associate Professor </a:t>
            </a:r>
          </a:p>
          <a:p>
            <a:r>
              <a:rPr lang="en-US" sz="2000" dirty="0"/>
              <a:t>CPA 385, Sol Price School of Public Policy</a:t>
            </a:r>
          </a:p>
          <a:p>
            <a:r>
              <a:rPr lang="en-US" sz="2000" dirty="0"/>
              <a:t>University of Southern California</a:t>
            </a:r>
          </a:p>
          <a:p>
            <a:r>
              <a:rPr lang="en-US" sz="2000" dirty="0"/>
              <a:t>Los Angeles, CA 90089-7273</a:t>
            </a:r>
          </a:p>
          <a:p>
            <a:r>
              <a:rPr lang="en-US" sz="2000" b="1" dirty="0">
                <a:hlinkClick r:id="rId2"/>
              </a:rPr>
              <a:t>bahl@usc.edu</a:t>
            </a:r>
            <a:endParaRPr lang="en-US" sz="2000" b="1" dirty="0"/>
          </a:p>
          <a:p>
            <a:endParaRPr lang="en-US" sz="20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6E0E6-13DF-43D1-B234-6ADA9AE2318F}"/>
              </a:ext>
            </a:extLst>
          </p:cNvPr>
          <p:cNvSpPr txBox="1"/>
          <p:nvPr/>
        </p:nvSpPr>
        <p:spPr>
          <a:xfrm>
            <a:off x="2273917" y="4637741"/>
            <a:ext cx="8328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Speaker bios </a:t>
            </a:r>
            <a:r>
              <a:rPr lang="en-US" dirty="0">
                <a:highlight>
                  <a:srgbClr val="FFFF00"/>
                </a:highlight>
              </a:rPr>
              <a:t>are available on the Center website: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ced.usc.edu</a:t>
            </a:r>
          </a:p>
          <a:p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Speaker presentations </a:t>
            </a:r>
            <a:r>
              <a:rPr lang="en-US" dirty="0">
                <a:highlight>
                  <a:srgbClr val="FFFF00"/>
                </a:highlight>
              </a:rPr>
              <a:t>will be posted on the Center website: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ced.usc.edu</a:t>
            </a:r>
          </a:p>
        </p:txBody>
      </p:sp>
    </p:spTree>
    <p:extLst>
      <p:ext uri="{BB962C8B-B14F-4D97-AF65-F5344CB8AC3E}">
        <p14:creationId xmlns:p14="http://schemas.microsoft.com/office/powerpoint/2010/main" val="3657009194"/>
      </p:ext>
    </p:extLst>
  </p:cSld>
  <p:clrMapOvr>
    <a:masterClrMapping/>
  </p:clrMapOvr>
</p:sld>
</file>

<file path=ppt/theme/theme1.xml><?xml version="1.0" encoding="utf-8"?>
<a:theme xmlns:a="http://schemas.openxmlformats.org/drawingml/2006/main" name="Bullet Master">
  <a:themeElements>
    <a:clrScheme name="Price 2020 Template">
      <a:dk1>
        <a:srgbClr val="141313"/>
      </a:dk1>
      <a:lt1>
        <a:srgbClr val="FFFFFF"/>
      </a:lt1>
      <a:dk2>
        <a:srgbClr val="504C4C"/>
      </a:dk2>
      <a:lt2>
        <a:srgbClr val="FFCC2C"/>
      </a:lt2>
      <a:accent1>
        <a:srgbClr val="C5C2C2"/>
      </a:accent1>
      <a:accent2>
        <a:srgbClr val="991B1E"/>
      </a:accent2>
      <a:accent3>
        <a:srgbClr val="EE981A"/>
      </a:accent3>
      <a:accent4>
        <a:srgbClr val="DD1A2A"/>
      </a:accent4>
      <a:accent5>
        <a:srgbClr val="8C1D53"/>
      </a:accent5>
      <a:accent6>
        <a:srgbClr val="F05A28"/>
      </a:accent6>
      <a:hlink>
        <a:srgbClr val="991B1E"/>
      </a:hlink>
      <a:folHlink>
        <a:srgbClr val="FFCC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C00">
            <a:alpha val="86000"/>
          </a:srgbClr>
        </a:solidFill>
        <a:ln>
          <a:noFill/>
        </a:ln>
      </a:spPr>
      <a:bodyPr lIns="0" rIns="0" rtlCol="0" anchor="ctr"/>
      <a:lstStyle>
        <a:defPPr algn="ctr">
          <a:defRPr sz="2000" b="1" kern="0" spc="260" dirty="0" smtClean="0">
            <a:solidFill>
              <a:schemeClr val="bg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9E288A6D-9CC8-4C83-A8DD-FF80F3835EB7}" vid="{A6A05661-EEBB-4EB2-AF03-D48E1045A2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USC_Price_2020-Shield_16x9_FNL (1)</Template>
  <TotalTime>6246</TotalTime>
  <Words>601</Words>
  <Application>Microsoft Office PowerPoint</Application>
  <PresentationFormat>Widescreen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Bullet Master</vt:lpstr>
      <vt:lpstr>  Capital Access Workshop  Presented by  USC Center for Economic Development </vt:lpstr>
      <vt:lpstr>PowerPoint Presentation</vt:lpstr>
      <vt:lpstr>Southern California COVID-19 Pandemic Resilience, Recovery, and Stabilization Program</vt:lpstr>
      <vt:lpstr>Project Area</vt:lpstr>
      <vt:lpstr>Lenders &amp; Financial Institutions</vt:lpstr>
      <vt:lpstr>Panel 1: 9:00 am – 10:20 am</vt:lpstr>
      <vt:lpstr>Panel 2: 10:20 am – 11:40 am</vt:lpstr>
      <vt:lpstr>Panel 3: 11:40 am – 1:00 pm</vt:lpstr>
      <vt:lpstr>Thank You</vt:lpstr>
    </vt:vector>
  </TitlesOfParts>
  <Company>USC Sol Price School of Public Policy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Lichtman, Rachel</dc:creator>
  <cp:lastModifiedBy>Bahl</cp:lastModifiedBy>
  <cp:revision>75</cp:revision>
  <dcterms:created xsi:type="dcterms:W3CDTF">2020-11-24T19:53:42Z</dcterms:created>
  <dcterms:modified xsi:type="dcterms:W3CDTF">2023-06-23T17:11:35Z</dcterms:modified>
</cp:coreProperties>
</file>