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4"/>
  </p:sldMasterIdLst>
  <p:notesMasterIdLst>
    <p:notesMasterId r:id="rId12"/>
  </p:notesMasterIdLst>
  <p:sldIdLst>
    <p:sldId id="256" r:id="rId5"/>
    <p:sldId id="267" r:id="rId6"/>
    <p:sldId id="260" r:id="rId7"/>
    <p:sldId id="259" r:id="rId8"/>
    <p:sldId id="268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2A7"/>
    <a:srgbClr val="203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E10BB-4CCE-4D5B-8C18-CF4800CE1CF1}" v="7" dt="2023-06-06T19:50:38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EBAC-DA11-4AF3-9AD8-CD58829376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83A1-ECE3-413E-ADF3-CA54F9486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N/B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A83A1-ECE3-413E-ADF3-CA54F9486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N,B (partner story)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83A1-ECE3-413E-ADF3-CA54F9486B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6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A83A1-ECE3-413E-ADF3-CA54F9486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A83A1-ECE3-413E-ADF3-CA54F9486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A83A1-ECE3-413E-ADF3-CA54F9486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A83A1-ECE3-413E-ADF3-CA54F9486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7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83A1-ECE3-413E-ADF3-CA54F9486B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56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1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2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10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kO_hDnNlyYDM5KadyviCi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facebook.com/TMCCommunityCapital/" TargetMode="External"/><Relationship Id="rId18" Type="http://schemas.openxmlformats.org/officeDocument/2006/relationships/hyperlink" Target="https://en.m.wikipedia.org/wiki/File:LinkedIn_logo_initials.pn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instagram.com/tmc_commcapital/?hl=en" TargetMode="External"/><Relationship Id="rId12" Type="http://schemas.openxmlformats.org/officeDocument/2006/relationships/hyperlink" Target="https://www.freepngimg.com/png/77831-play-icons-button-youtube-computer-logo" TargetMode="Externa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linkedin.com/company/tmccommunitycapi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.wikipedia.org/wiki/%D7%98%D7%95%D7%95%D7%99%D7%98%D7%A8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hyperlink" Target="https://fhlogo.blogspot.com/2011/03/facebook.html" TargetMode="External"/><Relationship Id="rId10" Type="http://schemas.openxmlformats.org/officeDocument/2006/relationships/hyperlink" Target="https://www.youtube.com/channel/UCkO_hDnNlyYDM5KadyviCiQ" TargetMode="External"/><Relationship Id="rId4" Type="http://schemas.openxmlformats.org/officeDocument/2006/relationships/hyperlink" Target="https://twitter.com/tmc_commcapital?lang=en" TargetMode="External"/><Relationship Id="rId9" Type="http://schemas.openxmlformats.org/officeDocument/2006/relationships/hyperlink" Target="https://freepngimg.com/png/69830-instagram-cinars-fest-logo-ds-songwriters" TargetMode="Externa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FFCB8E-3090-B993-A164-85AD66ED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33" y="792040"/>
            <a:ext cx="7881730" cy="21871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241082C-6772-ACDE-3EB2-367F1CCDD0B5}"/>
              </a:ext>
            </a:extLst>
          </p:cNvPr>
          <p:cNvSpPr txBox="1">
            <a:spLocks/>
          </p:cNvSpPr>
          <p:nvPr/>
        </p:nvSpPr>
        <p:spPr>
          <a:xfrm>
            <a:off x="5651090" y="3732589"/>
            <a:ext cx="3870415" cy="2181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>
              <a:solidFill>
                <a:schemeClr val="accent2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07977B-66BC-3E2C-2297-56D7A760DD5D}"/>
              </a:ext>
            </a:extLst>
          </p:cNvPr>
          <p:cNvSpPr txBox="1"/>
          <p:nvPr/>
        </p:nvSpPr>
        <p:spPr>
          <a:xfrm>
            <a:off x="2444342" y="4313828"/>
            <a:ext cx="4318233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3F82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MISSION: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Provide fast and affordable online financing and foster financial stability among women-owned, low-income, and under-resourced small businesses in California. </a:t>
            </a:r>
          </a:p>
        </p:txBody>
      </p:sp>
      <p:pic>
        <p:nvPicPr>
          <p:cNvPr id="33" name="Graphic 8" descr="Store">
            <a:extLst>
              <a:ext uri="{FF2B5EF4-FFF2-40B4-BE49-F238E27FC236}">
                <a16:creationId xmlns:a16="http://schemas.microsoft.com/office/drawing/2014/main" id="{EE735F71-5563-5D61-8560-304971751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232" y="4007805"/>
            <a:ext cx="2243263" cy="2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F549EE6-80B4-F841-DB21-F0FDE072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18" y="1654106"/>
            <a:ext cx="6108179" cy="4321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en-US" sz="2400" b="1" dirty="0">
              <a:solidFill>
                <a:srgbClr val="203F76"/>
              </a:solidFill>
              <a:effectLst>
                <a:innerShdw blurRad="63500" dist="50800" dir="162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203F76"/>
                </a:solidFill>
                <a:effectLst>
                  <a:innerShdw blurRad="63500" dist="50800" dir="162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LOAN PRODUCTS</a:t>
            </a:r>
          </a:p>
          <a:p>
            <a:pPr marL="305435" lvl="0" indent="-30543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small businesses in California</a:t>
            </a:r>
          </a:p>
          <a:p>
            <a:pPr marL="305435" lvl="0" indent="-30543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$5,000-$50,000</a:t>
            </a:r>
          </a:p>
          <a:p>
            <a:pPr marL="305435" lvl="0" indent="-305435"/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Affordable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loans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hidden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fees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5435" lvl="0" indent="-305435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Easy, online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approval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203F76"/>
                </a:solidFill>
                <a:latin typeface="Calibri"/>
                <a:cs typeface="Calibri"/>
              </a:rPr>
              <a:t>EDUCATIONAL CONTENT</a:t>
            </a:r>
          </a:p>
          <a:p>
            <a:pPr marL="305435" indent="-305435"/>
            <a:r>
              <a:rPr lang="en-US" sz="2400" b="0" i="0" dirty="0">
                <a:solidFill>
                  <a:srgbClr val="242424"/>
                </a:solidFill>
                <a:effectLst/>
                <a:latin typeface="-apple-system"/>
              </a:rPr>
              <a:t>Beyond the Hustle – content rooted in community</a:t>
            </a:r>
            <a:r>
              <a:rPr lang="en-US" sz="2400" dirty="0">
                <a:solidFill>
                  <a:srgbClr val="242424"/>
                </a:solidFill>
                <a:latin typeface="-apple-system"/>
              </a:rPr>
              <a:t> 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-apple-system"/>
              </a:rPr>
              <a:t>starring the 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/>
                <a:cs typeface="Calibri"/>
              </a:rPr>
              <a:t>Available on our 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– TMC Community Capital</a:t>
            </a: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05435" indent="-305435"/>
            <a:endParaRPr lang="en-US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48DE2-AD96-7AAF-5F5F-8AD7F07F358A}"/>
              </a:ext>
            </a:extLst>
          </p:cNvPr>
          <p:cNvSpPr txBox="1"/>
          <p:nvPr/>
        </p:nvSpPr>
        <p:spPr>
          <a:xfrm>
            <a:off x="1167319" y="882440"/>
            <a:ext cx="544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326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2CB03-2C83-8A5E-041B-47C7CBDB5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53" y="260912"/>
            <a:ext cx="1619931" cy="449531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5DE7FA-3F6F-F5A5-F889-1E8C88C854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/>
          <a:stretch/>
        </p:blipFill>
        <p:spPr>
          <a:xfrm>
            <a:off x="7556648" y="1654106"/>
            <a:ext cx="4114800" cy="36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F520-B146-94E3-271A-A317EFFC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Loans -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02BD-D075-B191-D85A-3E99B43B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917" y="2445079"/>
            <a:ext cx="4910356" cy="36783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profit California business owner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 operation and generating revenue for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at least 12 months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Excluded Industries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Wingdings" panose="05000000000000000000" pitchFamily="2" charset="2"/>
              </a:rPr>
              <a:t> A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dult entertainment, Cannabis, </a:t>
            </a:r>
            <a:r>
              <a:rPr lang="en-US" sz="240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RideShare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Speculative Industries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*No Minimum FICO Score*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Accept ITIN businesses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12B97-A8A1-06BD-FD38-A4255DE43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8"/>
          <a:stretch/>
        </p:blipFill>
        <p:spPr>
          <a:xfrm>
            <a:off x="514584" y="2424418"/>
            <a:ext cx="5139703" cy="3434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04616-96DA-F42C-D9CF-7FE3285D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047" y="6123116"/>
            <a:ext cx="1443048" cy="4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7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F5B1F86-1078-058D-8E3E-7423B033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091" y="1755784"/>
            <a:ext cx="3456264" cy="2139047"/>
          </a:xfrm>
          <a:ln w="12700">
            <a:solidFill>
              <a:srgbClr val="3F82A7"/>
            </a:solidFill>
          </a:ln>
        </p:spPr>
        <p:txBody>
          <a:bodyPr anchor="ctr">
            <a:normAutofit fontScale="92500" lnSpcReduction="10000"/>
          </a:bodyPr>
          <a:lstStyle/>
          <a:p>
            <a:pPr marL="305435" lvl="0" indent="-305435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5435" lvl="0" indent="-305435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$15,001 - $50,000</a:t>
            </a:r>
          </a:p>
          <a:p>
            <a:pPr marL="305435" lvl="0" indent="-305435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12 – 60 months</a:t>
            </a:r>
          </a:p>
          <a:p>
            <a:pPr marL="305435" lvl="0" indent="-305435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6% - 9% fixed interest rate</a:t>
            </a:r>
          </a:p>
          <a:p>
            <a:pPr marL="305435" indent="-305435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5% processing fee</a:t>
            </a:r>
          </a:p>
          <a:p>
            <a:pPr marL="305435" indent="-305435"/>
            <a:endParaRPr lang="en-US" sz="200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1806A-3E3B-F7FE-1C9C-83C06F450118}"/>
              </a:ext>
            </a:extLst>
          </p:cNvPr>
          <p:cNvSpPr txBox="1"/>
          <p:nvPr/>
        </p:nvSpPr>
        <p:spPr>
          <a:xfrm>
            <a:off x="768485" y="963038"/>
            <a:ext cx="416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Microloan Lite</a:t>
            </a:r>
            <a:endParaRPr lang="en-US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B20D5-2C31-DAD4-4930-76F762EF1229}"/>
              </a:ext>
            </a:extLst>
          </p:cNvPr>
          <p:cNvSpPr txBox="1"/>
          <p:nvPr/>
        </p:nvSpPr>
        <p:spPr>
          <a:xfrm>
            <a:off x="7115071" y="962505"/>
            <a:ext cx="416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Microloan</a:t>
            </a:r>
            <a:endParaRPr lang="en-US" sz="36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2D72A-6C1C-7935-9754-6DDD36760F6E}"/>
              </a:ext>
            </a:extLst>
          </p:cNvPr>
          <p:cNvSpPr txBox="1"/>
          <p:nvPr/>
        </p:nvSpPr>
        <p:spPr>
          <a:xfrm>
            <a:off x="1053466" y="1755784"/>
            <a:ext cx="3373150" cy="2139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$5,000 - $15,000</a:t>
            </a:r>
          </a:p>
          <a:p>
            <a:pPr marL="285750" lvl="0" indent="-28575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12 – 36 months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6 -7% fixed interest rate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Clr>
                <a:srgbClr val="4876CD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5% processing fee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CD531F-2F4A-4401-7A34-6283F0553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85" y="6186174"/>
            <a:ext cx="1443048" cy="4004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EC03C9-E6C8-8D22-4B63-4667899CDE7D}"/>
              </a:ext>
            </a:extLst>
          </p:cNvPr>
          <p:cNvSpPr txBox="1"/>
          <p:nvPr/>
        </p:nvSpPr>
        <p:spPr>
          <a:xfrm>
            <a:off x="277521" y="3832859"/>
            <a:ext cx="5145365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DOCUMENTATION NEEDED: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6 months of business bank statements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6 months of personal bank statements – if they reflect revenue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of Business – Any of the following: Business License, Sellers Permit, DBA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Government issued Photo ID – state DL/ID, US or foreign passport, matricula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336B88-28D7-E67C-6426-D9E5D639F004}"/>
              </a:ext>
            </a:extLst>
          </p:cNvPr>
          <p:cNvSpPr txBox="1"/>
          <p:nvPr/>
        </p:nvSpPr>
        <p:spPr>
          <a:xfrm>
            <a:off x="6742789" y="3879809"/>
            <a:ext cx="4908002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DOCUMENTATION NEEDED: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3F82A7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docs needed for a Microloan Lite PLUS</a:t>
            </a:r>
          </a:p>
          <a:p>
            <a:pPr marL="285750" indent="-285750">
              <a:buClr>
                <a:srgbClr val="3F82A7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Personal &amp; Business Income Tax Returns (prior year, all pages)</a:t>
            </a:r>
          </a:p>
          <a:p>
            <a:pPr marL="742950" lvl="1" indent="-285750">
              <a:buClr>
                <a:srgbClr val="3F82A7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be recommended to also include the prior year Profit and Loss Statement.</a:t>
            </a:r>
          </a:p>
          <a:p>
            <a:pPr marL="285750" indent="-285750">
              <a:buClr>
                <a:srgbClr val="3F82A7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6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537D-B3F8-6CD8-CD29-1DC8AFAD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Calibri"/>
                <a:cs typeface="Calibri"/>
              </a:rPr>
              <a:t>OPTIONAL DOCUMENTs – These always Help :)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DC44-1250-33B0-8B89-E18FE2EC4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77" y="2111913"/>
            <a:ext cx="7485123" cy="3678303"/>
          </a:xfrm>
        </p:spPr>
        <p:txBody>
          <a:bodyPr>
            <a:norm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Other statements that reflect revenue: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Venmo,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Cashapp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, PayPal, Shopify, Square, …etc. 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Additional source of income if not reflected as direct deposit on bank statements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ost recent paystub, SSI award letter, …etc.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Collateral* (If Applicable and possible)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If able to pledge collateral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Copy of the Title or Registration of Commercial OR Personal vehicle that will be pledged for collateral.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51183-620F-6BC2-18FD-4B09C5198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85" y="6186174"/>
            <a:ext cx="1443048" cy="400446"/>
          </a:xfrm>
          <a:prstGeom prst="rect">
            <a:avLst/>
          </a:prstGeom>
        </p:spPr>
      </p:pic>
      <p:pic>
        <p:nvPicPr>
          <p:cNvPr id="1026" name="Picture 2" descr="Venmo Logo, symbol, meaning, history, PNG, brand">
            <a:extLst>
              <a:ext uri="{FF2B5EF4-FFF2-40B4-BE49-F238E27FC236}">
                <a16:creationId xmlns:a16="http://schemas.microsoft.com/office/drawing/2014/main" id="{592CD3B5-C7A6-7CE8-C310-B5677261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13" y="2433029"/>
            <a:ext cx="1587447" cy="8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*Update)*Free Cash App Money Generator Get 750$ Cash App Hack (get APP  MONEY GENERATOR cash) - Untitled Collection #482364553 | OpenSea">
            <a:extLst>
              <a:ext uri="{FF2B5EF4-FFF2-40B4-BE49-F238E27FC236}">
                <a16:creationId xmlns:a16="http://schemas.microsoft.com/office/drawing/2014/main" id="{B31D1096-C94B-A0C0-8000-49BB4431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80" y="2353589"/>
            <a:ext cx="1610242" cy="10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ypal Logo and symbol, meaning, history, PNG, brand">
            <a:extLst>
              <a:ext uri="{FF2B5EF4-FFF2-40B4-BE49-F238E27FC236}">
                <a16:creationId xmlns:a16="http://schemas.microsoft.com/office/drawing/2014/main" id="{DAAE50D8-E29F-D686-5647-F2CB0CDA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31" y="3750261"/>
            <a:ext cx="905069" cy="9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quare Salary Negotiation Advice Based on Dozens of Negotiations">
            <a:extLst>
              <a:ext uri="{FF2B5EF4-FFF2-40B4-BE49-F238E27FC236}">
                <a16:creationId xmlns:a16="http://schemas.microsoft.com/office/drawing/2014/main" id="{3EBED7BD-F005-41F1-E470-2EAEA5A7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985" y="3750261"/>
            <a:ext cx="878793" cy="8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rt and grow your e-commerce business - 3-Day Free Trial">
            <a:extLst>
              <a:ext uri="{FF2B5EF4-FFF2-40B4-BE49-F238E27FC236}">
                <a16:creationId xmlns:a16="http://schemas.microsoft.com/office/drawing/2014/main" id="{3977CD3B-FDA6-050E-8249-D9ED3106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67" y="4655330"/>
            <a:ext cx="1106551" cy="11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8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92F7-632B-3919-650D-C542A32C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28BE-E892-D2B4-884D-3515CBA7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44" y="2542447"/>
            <a:ext cx="4065355" cy="3975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use </a:t>
            </a:r>
            <a:r>
              <a:rPr lang="en-US" dirty="0" err="1"/>
              <a:t>Lenderfit</a:t>
            </a:r>
            <a:r>
              <a:rPr lang="en-US" dirty="0"/>
              <a:t> to intake clients interested in applying for a loan and collect documentation. Clients can gain access to this application through:</a:t>
            </a:r>
          </a:p>
          <a:p>
            <a:pPr marL="305435" indent="-305435"/>
            <a:r>
              <a:rPr lang="en-US" dirty="0"/>
              <a:t>Website - https://www.tmccommunitycapital.org/loans</a:t>
            </a:r>
          </a:p>
          <a:p>
            <a:pPr marL="305435" indent="-305435"/>
            <a:r>
              <a:rPr lang="en-US" dirty="0"/>
              <a:t>Community Partner can assist the client with filling out the application and uploading documents through the application portal</a:t>
            </a:r>
          </a:p>
          <a:p>
            <a:pPr marL="0" indent="0">
              <a:buNone/>
            </a:pPr>
            <a:endParaRPr lang="en-US" dirty="0"/>
          </a:p>
          <a:p>
            <a:pPr marL="324485" lvl="1" indent="0">
              <a:buNone/>
            </a:pPr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BFFCC4-D7F2-97F3-4EF1-397C6A64C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/>
          <a:stretch/>
        </p:blipFill>
        <p:spPr>
          <a:xfrm>
            <a:off x="4646547" y="2348275"/>
            <a:ext cx="7072009" cy="364877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856DC-9DCF-5F26-E05C-D3A8F01AA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208" y="6228119"/>
            <a:ext cx="1443048" cy="4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5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5D9B2-2E21-2344-ED29-1867DA6C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37" y="1080284"/>
            <a:ext cx="8167915" cy="22665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D7080-4F57-E539-5CAC-2F747165F00A}"/>
              </a:ext>
            </a:extLst>
          </p:cNvPr>
          <p:cNvSpPr txBox="1"/>
          <p:nvPr/>
        </p:nvSpPr>
        <p:spPr>
          <a:xfrm>
            <a:off x="2218737" y="4341927"/>
            <a:ext cx="4458638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Natalie Del Toro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Support Specialist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Email: natalie@tmccommunitycapital.org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 Line: 415-655-5474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3AD13-39DD-4023-DED1-47A7079F95C3}"/>
              </a:ext>
            </a:extLst>
          </p:cNvPr>
          <p:cNvSpPr txBox="1"/>
          <p:nvPr/>
        </p:nvSpPr>
        <p:spPr>
          <a:xfrm>
            <a:off x="7121053" y="4341927"/>
            <a:ext cx="4458638" cy="175432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Mayra Contreras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 of Partnerships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Email: mayra@tmccommunitycapital.org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 Line: 415-655-5419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4"/>
            <a:extLst>
              <a:ext uri="{FF2B5EF4-FFF2-40B4-BE49-F238E27FC236}">
                <a16:creationId xmlns:a16="http://schemas.microsoft.com/office/drawing/2014/main" id="{931B805D-BCC3-484E-ABF6-EE24EC0F0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4791" y="4240772"/>
            <a:ext cx="602502" cy="490034"/>
          </a:xfrm>
          <a:prstGeom prst="rect">
            <a:avLst/>
          </a:prstGeom>
        </p:spPr>
      </p:pic>
      <p:pic>
        <p:nvPicPr>
          <p:cNvPr id="24" name="Picture 23">
            <a:hlinkClick r:id="rId7"/>
            <a:extLst>
              <a:ext uri="{FF2B5EF4-FFF2-40B4-BE49-F238E27FC236}">
                <a16:creationId xmlns:a16="http://schemas.microsoft.com/office/drawing/2014/main" id="{EC74F499-B96D-124E-CF90-9B3255928F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1555" y="3039223"/>
            <a:ext cx="666239" cy="666239"/>
          </a:xfrm>
          <a:prstGeom prst="rect">
            <a:avLst/>
          </a:prstGeom>
        </p:spPr>
      </p:pic>
      <p:pic>
        <p:nvPicPr>
          <p:cNvPr id="27" name="Picture 26">
            <a:hlinkClick r:id="rId10"/>
            <a:extLst>
              <a:ext uri="{FF2B5EF4-FFF2-40B4-BE49-F238E27FC236}">
                <a16:creationId xmlns:a16="http://schemas.microsoft.com/office/drawing/2014/main" id="{9CB16DEA-B6D5-24B6-29CB-85B6BD9560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04792" y="5326501"/>
            <a:ext cx="595037" cy="595037"/>
          </a:xfrm>
          <a:prstGeom prst="rect">
            <a:avLst/>
          </a:prstGeom>
        </p:spPr>
      </p:pic>
      <p:pic>
        <p:nvPicPr>
          <p:cNvPr id="30" name="Picture 29">
            <a:hlinkClick r:id="rId13"/>
            <a:extLst>
              <a:ext uri="{FF2B5EF4-FFF2-40B4-BE49-F238E27FC236}">
                <a16:creationId xmlns:a16="http://schemas.microsoft.com/office/drawing/2014/main" id="{AEC1C48D-CCD3-6949-4544-F09D1C47D7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09693" y="1920517"/>
            <a:ext cx="597600" cy="597600"/>
          </a:xfrm>
          <a:prstGeom prst="rect">
            <a:avLst/>
          </a:prstGeom>
        </p:spPr>
      </p:pic>
      <p:pic>
        <p:nvPicPr>
          <p:cNvPr id="33" name="Picture 32">
            <a:hlinkClick r:id="rId16"/>
            <a:extLst>
              <a:ext uri="{FF2B5EF4-FFF2-40B4-BE49-F238E27FC236}">
                <a16:creationId xmlns:a16="http://schemas.microsoft.com/office/drawing/2014/main" id="{C9C437F4-3094-E6BD-678E-0E31C80FE3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01555" y="850801"/>
            <a:ext cx="598274" cy="5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8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A8FB1B6F6B84AACBFA02106255C28" ma:contentTypeVersion="16" ma:contentTypeDescription="Create a new document." ma:contentTypeScope="" ma:versionID="204ae5d8bb29991db256d99e99418617">
  <xsd:schema xmlns:xsd="http://www.w3.org/2001/XMLSchema" xmlns:xs="http://www.w3.org/2001/XMLSchema" xmlns:p="http://schemas.microsoft.com/office/2006/metadata/properties" xmlns:ns2="481c0d33-dc31-47f2-bae5-1e90c7f669b5" xmlns:ns3="c4d09dca-b1d2-4248-9290-cb30d04e8090" targetNamespace="http://schemas.microsoft.com/office/2006/metadata/properties" ma:root="true" ma:fieldsID="386df813e46c8705d2b41b328de58126" ns2:_="" ns3:_="">
    <xsd:import namespace="481c0d33-dc31-47f2-bae5-1e90c7f669b5"/>
    <xsd:import namespace="c4d09dca-b1d2-4248-9290-cb30d04e80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c0d33-dc31-47f2-bae5-1e90c7f66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e16696-89f6-4d28-a444-493010808c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09dca-b1d2-4248-9290-cb30d04e809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76dda4-518b-4261-a85b-5db6d5e2d271}" ma:internalName="TaxCatchAll" ma:showField="CatchAllData" ma:web="c4d09dca-b1d2-4248-9290-cb30d04e80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1c0d33-dc31-47f2-bae5-1e90c7f669b5">
      <Terms xmlns="http://schemas.microsoft.com/office/infopath/2007/PartnerControls"/>
    </lcf76f155ced4ddcb4097134ff3c332f>
    <TaxCatchAll xmlns="c4d09dca-b1d2-4248-9290-cb30d04e8090" xsi:nil="true"/>
  </documentManagement>
</p:properties>
</file>

<file path=customXml/itemProps1.xml><?xml version="1.0" encoding="utf-8"?>
<ds:datastoreItem xmlns:ds="http://schemas.openxmlformats.org/officeDocument/2006/customXml" ds:itemID="{F41B9699-11B5-4D8A-92D5-DF162ED927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A8A044-BA8C-4DFE-8A5C-D6E2E6A4C0E7}">
  <ds:schemaRefs>
    <ds:schemaRef ds:uri="481c0d33-dc31-47f2-bae5-1e90c7f669b5"/>
    <ds:schemaRef ds:uri="c4d09dca-b1d2-4248-9290-cb30d04e80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2E659F-8494-4E30-B1B9-3CF16D2E8C70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c4d09dca-b1d2-4248-9290-cb30d04e8090"/>
    <ds:schemaRef ds:uri="481c0d33-dc31-47f2-bae5-1e90c7f669b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</TotalTime>
  <Words>449</Words>
  <Application>Microsoft Office PowerPoint</Application>
  <PresentationFormat>Widescreen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Courier New</vt:lpstr>
      <vt:lpstr>Gill Sans MT</vt:lpstr>
      <vt:lpstr>Open Sans</vt:lpstr>
      <vt:lpstr>Wingdings</vt:lpstr>
      <vt:lpstr>Wingdings 2</vt:lpstr>
      <vt:lpstr>Dividend</vt:lpstr>
      <vt:lpstr>PowerPoint Presentation</vt:lpstr>
      <vt:lpstr>PowerPoint Presentation</vt:lpstr>
      <vt:lpstr>Loans - Eligibility criteria</vt:lpstr>
      <vt:lpstr>PowerPoint Presentation</vt:lpstr>
      <vt:lpstr>OPTIONAL DOCUMENTs – These always Help :)</vt:lpstr>
      <vt:lpstr>How  to apply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Mayra Contreras</dc:creator>
  <cp:lastModifiedBy>Mayra Contreras</cp:lastModifiedBy>
  <cp:revision>2</cp:revision>
  <dcterms:created xsi:type="dcterms:W3CDTF">2022-10-28T19:00:32Z</dcterms:created>
  <dcterms:modified xsi:type="dcterms:W3CDTF">2023-06-06T19:50:43Z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0x0101007DEA8FB1B6F6B84AACBFA02106255C28</vt:lpwstr>
  </property>
  <property fmtid="{D5CDD505-2E9C-101B-9397-08002B2CF9AE}" pid="3" name="MediaServiceImageTags">
    <vt:lpwstr/>
  </property>
</Properties>
</file>