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79" r:id="rId3"/>
    <p:sldId id="318" r:id="rId4"/>
    <p:sldId id="315" r:id="rId5"/>
    <p:sldId id="284" r:id="rId6"/>
    <p:sldId id="314" r:id="rId7"/>
    <p:sldId id="285" r:id="rId8"/>
    <p:sldId id="287" r:id="rId9"/>
    <p:sldId id="324" r:id="rId10"/>
    <p:sldId id="322" r:id="rId11"/>
    <p:sldId id="323" r:id="rId12"/>
    <p:sldId id="320" r:id="rId13"/>
    <p:sldId id="321" r:id="rId14"/>
    <p:sldId id="319" r:id="rId15"/>
    <p:sldId id="289" r:id="rId16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46F0AE-81B7-45B0-8612-3F0DCE56F6FF}">
          <p14:sldIdLst/>
        </p14:section>
        <p14:section name="Untitled Section" id="{AAA6052F-0AE6-4B88-B6A4-FBE75E8C14B8}">
          <p14:sldIdLst>
            <p14:sldId id="256"/>
          </p14:sldIdLst>
        </p14:section>
        <p14:section name="Untitled Section" id="{80D5D907-7357-4C0E-9980-61E319CFC713}">
          <p14:sldIdLst>
            <p14:sldId id="279"/>
            <p14:sldId id="318"/>
            <p14:sldId id="315"/>
            <p14:sldId id="284"/>
            <p14:sldId id="314"/>
            <p14:sldId id="285"/>
            <p14:sldId id="287"/>
            <p14:sldId id="324"/>
            <p14:sldId id="322"/>
            <p14:sldId id="323"/>
            <p14:sldId id="320"/>
            <p14:sldId id="321"/>
            <p14:sldId id="319"/>
            <p14:sldId id="28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3F206A-AF24-7CE2-0971-445A3301CF80}" v="635" dt="2021-03-24T23:32:27.780"/>
    <p1510:client id="{AB2B4710-D4D3-B2DE-53D6-FEEF5D3FC854}" v="21" dt="2022-07-14T19:11:47.551"/>
    <p1510:client id="{B18E64AD-0EEB-E6FE-AC37-C257C33FDC56}" v="2" dt="2022-07-21T16:56:34.238"/>
    <p1510:client id="{CB936050-2943-E273-000F-126388894613}" v="284" dt="2022-07-14T18:44:47.2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595C64-1E5C-4D38-BDFB-ADCE3E500ED8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F99A7CD-403D-40B8-BB90-2F1BDD475F0C}">
      <dgm:prSet phldrT="[Text]"/>
      <dgm:spPr/>
      <dgm:t>
        <a:bodyPr/>
        <a:lstStyle/>
        <a:p>
          <a:r>
            <a:rPr lang="en-US" dirty="0"/>
            <a:t>Training</a:t>
          </a:r>
        </a:p>
      </dgm:t>
    </dgm:pt>
    <dgm:pt modelId="{36881317-72D4-4D64-9E67-52EA7E844039}" type="parTrans" cxnId="{B6F4CC37-9B39-497A-814D-E0FACA30FECB}">
      <dgm:prSet/>
      <dgm:spPr/>
      <dgm:t>
        <a:bodyPr/>
        <a:lstStyle/>
        <a:p>
          <a:endParaRPr lang="en-US"/>
        </a:p>
      </dgm:t>
    </dgm:pt>
    <dgm:pt modelId="{AF28C9E6-5E93-4867-9220-ABBA01931E0D}" type="sibTrans" cxnId="{B6F4CC37-9B39-497A-814D-E0FACA30FECB}">
      <dgm:prSet/>
      <dgm:spPr/>
      <dgm:t>
        <a:bodyPr/>
        <a:lstStyle/>
        <a:p>
          <a:endParaRPr lang="en-US"/>
        </a:p>
      </dgm:t>
    </dgm:pt>
    <dgm:pt modelId="{981753D5-0546-4354-BA1F-981FFEDD606C}">
      <dgm:prSet phldrT="[Text]"/>
      <dgm:spPr/>
      <dgm:t>
        <a:bodyPr/>
        <a:lstStyle/>
        <a:p>
          <a:r>
            <a:rPr lang="en-US" dirty="0"/>
            <a:t>Startup workshops</a:t>
          </a:r>
        </a:p>
        <a:p>
          <a:r>
            <a:rPr lang="en-US" dirty="0"/>
            <a:t>Business workshops</a:t>
          </a:r>
        </a:p>
      </dgm:t>
    </dgm:pt>
    <dgm:pt modelId="{6ECB9AB2-1636-47CA-8B05-55CD756A208D}" type="parTrans" cxnId="{0251AD66-7BA3-43BC-9064-47E265311C63}">
      <dgm:prSet/>
      <dgm:spPr/>
      <dgm:t>
        <a:bodyPr/>
        <a:lstStyle/>
        <a:p>
          <a:endParaRPr lang="en-US"/>
        </a:p>
      </dgm:t>
    </dgm:pt>
    <dgm:pt modelId="{8546C56B-F135-43B7-9FF8-C5BD98B03008}" type="sibTrans" cxnId="{0251AD66-7BA3-43BC-9064-47E265311C63}">
      <dgm:prSet/>
      <dgm:spPr/>
      <dgm:t>
        <a:bodyPr/>
        <a:lstStyle/>
        <a:p>
          <a:endParaRPr lang="en-US"/>
        </a:p>
      </dgm:t>
    </dgm:pt>
    <dgm:pt modelId="{207C4546-17C7-49FB-8DC2-3A7B38996B5D}">
      <dgm:prSet phldrT="[Text]"/>
      <dgm:spPr/>
      <dgm:t>
        <a:bodyPr/>
        <a:lstStyle/>
        <a:p>
          <a:r>
            <a:rPr lang="en-US" dirty="0"/>
            <a:t>Entrepreneur Training Program (ETP)</a:t>
          </a:r>
        </a:p>
      </dgm:t>
    </dgm:pt>
    <dgm:pt modelId="{2AE5D857-D085-4DA4-BA85-C07FA80EF37F}" type="parTrans" cxnId="{5E0C8B73-A8A6-47D0-941F-0FEFA4694798}">
      <dgm:prSet/>
      <dgm:spPr/>
      <dgm:t>
        <a:bodyPr/>
        <a:lstStyle/>
        <a:p>
          <a:endParaRPr lang="en-US"/>
        </a:p>
      </dgm:t>
    </dgm:pt>
    <dgm:pt modelId="{5F9C8173-5BEF-48D6-A6BE-A69D8F9FB717}" type="sibTrans" cxnId="{5E0C8B73-A8A6-47D0-941F-0FEFA4694798}">
      <dgm:prSet/>
      <dgm:spPr/>
      <dgm:t>
        <a:bodyPr/>
        <a:lstStyle/>
        <a:p>
          <a:endParaRPr lang="en-US"/>
        </a:p>
      </dgm:t>
    </dgm:pt>
    <dgm:pt modelId="{EE808FB7-A9EA-4F16-AEB1-95B6BB27FEE2}">
      <dgm:prSet phldrT="[Text]"/>
      <dgm:spPr/>
      <dgm:t>
        <a:bodyPr/>
        <a:lstStyle/>
        <a:p>
          <a:r>
            <a:rPr lang="en-US" dirty="0"/>
            <a:t>1 on 1 Counseling</a:t>
          </a:r>
        </a:p>
      </dgm:t>
    </dgm:pt>
    <dgm:pt modelId="{3BD5F00B-C69E-4990-A35B-88B495919BA1}" type="parTrans" cxnId="{192617A9-E2DC-4F66-955F-B6901B10B29B}">
      <dgm:prSet/>
      <dgm:spPr/>
      <dgm:t>
        <a:bodyPr/>
        <a:lstStyle/>
        <a:p>
          <a:endParaRPr lang="en-US"/>
        </a:p>
      </dgm:t>
    </dgm:pt>
    <dgm:pt modelId="{4EB7D845-48C2-4717-BB69-C5F7FCB562CA}" type="sibTrans" cxnId="{192617A9-E2DC-4F66-955F-B6901B10B29B}">
      <dgm:prSet/>
      <dgm:spPr/>
      <dgm:t>
        <a:bodyPr/>
        <a:lstStyle/>
        <a:p>
          <a:endParaRPr lang="en-US"/>
        </a:p>
      </dgm:t>
    </dgm:pt>
    <dgm:pt modelId="{312D2508-3B2D-4B16-8AC1-7955C63341F0}">
      <dgm:prSet phldrT="[Text]"/>
      <dgm:spPr/>
      <dgm:t>
        <a:bodyPr/>
        <a:lstStyle/>
        <a:p>
          <a:r>
            <a:rPr lang="en-US" dirty="0"/>
            <a:t>Startup</a:t>
          </a:r>
        </a:p>
      </dgm:t>
    </dgm:pt>
    <dgm:pt modelId="{F94E72C8-6D2C-465E-8800-8A79739FE7A7}" type="parTrans" cxnId="{1DA523E9-68F3-469B-89B5-EA233EB6CAE4}">
      <dgm:prSet/>
      <dgm:spPr/>
      <dgm:t>
        <a:bodyPr/>
        <a:lstStyle/>
        <a:p>
          <a:endParaRPr lang="en-US"/>
        </a:p>
      </dgm:t>
    </dgm:pt>
    <dgm:pt modelId="{652DC0B1-7153-4247-A9DE-9A7763F8A60E}" type="sibTrans" cxnId="{1DA523E9-68F3-469B-89B5-EA233EB6CAE4}">
      <dgm:prSet/>
      <dgm:spPr/>
      <dgm:t>
        <a:bodyPr/>
        <a:lstStyle/>
        <a:p>
          <a:endParaRPr lang="en-US"/>
        </a:p>
      </dgm:t>
    </dgm:pt>
    <dgm:pt modelId="{B7765DD0-4AE1-4A20-B44C-3C8C7D732755}">
      <dgm:prSet phldrT="[Text]"/>
      <dgm:spPr/>
      <dgm:t>
        <a:bodyPr/>
        <a:lstStyle/>
        <a:p>
          <a:r>
            <a:rPr lang="en-US" dirty="0"/>
            <a:t>Operations &amp; Expansion</a:t>
          </a:r>
        </a:p>
      </dgm:t>
    </dgm:pt>
    <dgm:pt modelId="{AC7AF69F-2914-4E90-935D-83D21F08D0F7}" type="parTrans" cxnId="{BFFD501F-4594-45C5-ADF7-84C9CFD9D77A}">
      <dgm:prSet/>
      <dgm:spPr/>
      <dgm:t>
        <a:bodyPr/>
        <a:lstStyle/>
        <a:p>
          <a:endParaRPr lang="en-US"/>
        </a:p>
      </dgm:t>
    </dgm:pt>
    <dgm:pt modelId="{9235B66D-C12A-498F-A744-394A7037FB6D}" type="sibTrans" cxnId="{BFFD501F-4594-45C5-ADF7-84C9CFD9D77A}">
      <dgm:prSet/>
      <dgm:spPr/>
      <dgm:t>
        <a:bodyPr/>
        <a:lstStyle/>
        <a:p>
          <a:endParaRPr lang="en-US"/>
        </a:p>
      </dgm:t>
    </dgm:pt>
    <dgm:pt modelId="{D5AB9FB6-0F7C-4AA9-A69C-D13A5EF992A4}">
      <dgm:prSet phldrT="[Text]"/>
      <dgm:spPr/>
      <dgm:t>
        <a:bodyPr/>
        <a:lstStyle/>
        <a:p>
          <a:r>
            <a:rPr lang="en-US" dirty="0"/>
            <a:t>Lending</a:t>
          </a:r>
        </a:p>
      </dgm:t>
    </dgm:pt>
    <dgm:pt modelId="{CF3AA14B-A3E5-4570-882D-F13D26F74B50}" type="parTrans" cxnId="{7E6E3A16-0E49-4464-B17D-EEF81087A55E}">
      <dgm:prSet/>
      <dgm:spPr/>
      <dgm:t>
        <a:bodyPr/>
        <a:lstStyle/>
        <a:p>
          <a:endParaRPr lang="en-US"/>
        </a:p>
      </dgm:t>
    </dgm:pt>
    <dgm:pt modelId="{4D99F3AF-C97B-430A-9E1A-2CEC16FCD305}" type="sibTrans" cxnId="{7E6E3A16-0E49-4464-B17D-EEF81087A55E}">
      <dgm:prSet/>
      <dgm:spPr/>
      <dgm:t>
        <a:bodyPr/>
        <a:lstStyle/>
        <a:p>
          <a:endParaRPr lang="en-US"/>
        </a:p>
      </dgm:t>
    </dgm:pt>
    <dgm:pt modelId="{4C065FF3-B5F1-4F40-AAD9-55BA7EF957FD}">
      <dgm:prSet phldrT="[Text]"/>
      <dgm:spPr/>
      <dgm:t>
        <a:bodyPr/>
        <a:lstStyle/>
        <a:p>
          <a:r>
            <a:rPr lang="en-US" dirty="0"/>
            <a:t>Credit Building</a:t>
          </a:r>
        </a:p>
      </dgm:t>
    </dgm:pt>
    <dgm:pt modelId="{92D87E19-B076-4804-AEE3-AB4ADC6EBA3A}" type="parTrans" cxnId="{7871AA92-36D1-4593-9EB2-18CA002109CD}">
      <dgm:prSet/>
      <dgm:spPr/>
      <dgm:t>
        <a:bodyPr/>
        <a:lstStyle/>
        <a:p>
          <a:endParaRPr lang="en-US"/>
        </a:p>
      </dgm:t>
    </dgm:pt>
    <dgm:pt modelId="{748D3508-5B17-416B-9D37-8ACC6560D349}" type="sibTrans" cxnId="{7871AA92-36D1-4593-9EB2-18CA002109CD}">
      <dgm:prSet/>
      <dgm:spPr/>
      <dgm:t>
        <a:bodyPr/>
        <a:lstStyle/>
        <a:p>
          <a:endParaRPr lang="en-US"/>
        </a:p>
      </dgm:t>
    </dgm:pt>
    <dgm:pt modelId="{3E34B92A-1609-4FE5-BD91-E5F9AD5E7860}">
      <dgm:prSet phldrT="[Text]"/>
      <dgm:spPr/>
      <dgm:t>
        <a:bodyPr/>
        <a:lstStyle/>
        <a:p>
          <a:r>
            <a:rPr lang="en-US" dirty="0"/>
            <a:t>Grant Application</a:t>
          </a:r>
        </a:p>
      </dgm:t>
    </dgm:pt>
    <dgm:pt modelId="{59BFDE7E-25DE-456B-9448-D8F217C7F050}" type="parTrans" cxnId="{CC9B3AA6-A6F8-404D-BCE5-3A11919331D0}">
      <dgm:prSet/>
      <dgm:spPr/>
      <dgm:t>
        <a:bodyPr/>
        <a:lstStyle/>
        <a:p>
          <a:endParaRPr lang="en-US"/>
        </a:p>
      </dgm:t>
    </dgm:pt>
    <dgm:pt modelId="{1C06D228-0E11-4D7E-B321-3FCC52E355FE}" type="sibTrans" cxnId="{CC9B3AA6-A6F8-404D-BCE5-3A11919331D0}">
      <dgm:prSet/>
      <dgm:spPr/>
      <dgm:t>
        <a:bodyPr/>
        <a:lstStyle/>
        <a:p>
          <a:endParaRPr lang="en-US"/>
        </a:p>
      </dgm:t>
    </dgm:pt>
    <dgm:pt modelId="{675129E9-AAEF-4589-B9FC-D737E64FFA0D}">
      <dgm:prSet phldrT="[Text]"/>
      <dgm:spPr/>
      <dgm:t>
        <a:bodyPr/>
        <a:lstStyle/>
        <a:p>
          <a:r>
            <a:rPr lang="en-US" dirty="0"/>
            <a:t>Credit /Asset Building</a:t>
          </a:r>
        </a:p>
      </dgm:t>
    </dgm:pt>
    <dgm:pt modelId="{1339226E-C9E0-4BF3-A910-88CC6F0AB719}" type="parTrans" cxnId="{84ED3CCE-9E1E-4913-90C6-01987F8BAD93}">
      <dgm:prSet/>
      <dgm:spPr/>
      <dgm:t>
        <a:bodyPr/>
        <a:lstStyle/>
        <a:p>
          <a:endParaRPr lang="en-US"/>
        </a:p>
      </dgm:t>
    </dgm:pt>
    <dgm:pt modelId="{46E5C501-B349-45C0-BAB5-AB5CA94FB3A2}" type="sibTrans" cxnId="{84ED3CCE-9E1E-4913-90C6-01987F8BAD93}">
      <dgm:prSet/>
      <dgm:spPr/>
      <dgm:t>
        <a:bodyPr/>
        <a:lstStyle/>
        <a:p>
          <a:endParaRPr lang="en-US"/>
        </a:p>
      </dgm:t>
    </dgm:pt>
    <dgm:pt modelId="{5CA628E2-5D13-4279-A979-17C02D259A5D}">
      <dgm:prSet phldrT="[Text]"/>
      <dgm:spPr/>
      <dgm:t>
        <a:bodyPr/>
        <a:lstStyle/>
        <a:p>
          <a:r>
            <a:rPr lang="en-US" dirty="0"/>
            <a:t>Mini microloans </a:t>
          </a:r>
        </a:p>
        <a:p>
          <a:r>
            <a:rPr lang="en-US" dirty="0"/>
            <a:t>(Up to $5,000 for credit building)</a:t>
          </a:r>
        </a:p>
      </dgm:t>
    </dgm:pt>
    <dgm:pt modelId="{3FB7E578-561F-4143-9880-94FDE7F714C0}" type="parTrans" cxnId="{991EA9DE-E68B-4C2A-9EC0-1918FBC8F88A}">
      <dgm:prSet/>
      <dgm:spPr/>
      <dgm:t>
        <a:bodyPr/>
        <a:lstStyle/>
        <a:p>
          <a:endParaRPr lang="en-US"/>
        </a:p>
      </dgm:t>
    </dgm:pt>
    <dgm:pt modelId="{BDA15ADD-3257-46E6-AA78-D0CAD44CBBE3}" type="sibTrans" cxnId="{991EA9DE-E68B-4C2A-9EC0-1918FBC8F88A}">
      <dgm:prSet/>
      <dgm:spPr/>
      <dgm:t>
        <a:bodyPr/>
        <a:lstStyle/>
        <a:p>
          <a:endParaRPr lang="en-US"/>
        </a:p>
      </dgm:t>
    </dgm:pt>
    <dgm:pt modelId="{78FDEBDD-5CAD-4FFB-8D34-EE70AA8737BD}">
      <dgm:prSet phldrT="[Text]"/>
      <dgm:spPr/>
      <dgm:t>
        <a:bodyPr/>
        <a:lstStyle/>
        <a:p>
          <a:r>
            <a:rPr lang="en-US" dirty="0"/>
            <a:t>SBA Microloans </a:t>
          </a:r>
        </a:p>
        <a:p>
          <a:r>
            <a:rPr lang="en-US" dirty="0"/>
            <a:t>(Up to $50,000)</a:t>
          </a:r>
        </a:p>
      </dgm:t>
    </dgm:pt>
    <dgm:pt modelId="{4D3CE4F8-699D-4CEA-9D0C-32625F8406DA}" type="parTrans" cxnId="{483C9BA2-0AB5-4346-AB61-7B770CF7C11C}">
      <dgm:prSet/>
      <dgm:spPr/>
      <dgm:t>
        <a:bodyPr/>
        <a:lstStyle/>
        <a:p>
          <a:endParaRPr lang="en-US"/>
        </a:p>
      </dgm:t>
    </dgm:pt>
    <dgm:pt modelId="{87D962BE-1D26-4409-BC26-72D1F0ADC8B6}" type="sibTrans" cxnId="{483C9BA2-0AB5-4346-AB61-7B770CF7C11C}">
      <dgm:prSet/>
      <dgm:spPr/>
      <dgm:t>
        <a:bodyPr/>
        <a:lstStyle/>
        <a:p>
          <a:endParaRPr lang="en-US"/>
        </a:p>
      </dgm:t>
    </dgm:pt>
    <dgm:pt modelId="{81C2FB41-DDB8-4D78-9707-03FFD79484A5}">
      <dgm:prSet phldrT="[Text]"/>
      <dgm:spPr/>
      <dgm:t>
        <a:bodyPr/>
        <a:lstStyle/>
        <a:p>
          <a:r>
            <a:rPr lang="en-US" dirty="0"/>
            <a:t>CA Loans /</a:t>
          </a:r>
        </a:p>
        <a:p>
          <a:r>
            <a:rPr lang="en-US" dirty="0" err="1"/>
            <a:t>IBank</a:t>
          </a:r>
          <a:r>
            <a:rPr lang="en-US" dirty="0"/>
            <a:t>          </a:t>
          </a:r>
        </a:p>
        <a:p>
          <a:r>
            <a:rPr lang="en-US" dirty="0"/>
            <a:t>(Up to $350,000), including CFAP loan</a:t>
          </a:r>
        </a:p>
      </dgm:t>
    </dgm:pt>
    <dgm:pt modelId="{63C0C4C8-7305-41BC-AF45-0D9FE6B13FA4}" type="parTrans" cxnId="{C7AC2E3E-D74C-4F7E-80D6-593B89DB30C0}">
      <dgm:prSet/>
      <dgm:spPr/>
      <dgm:t>
        <a:bodyPr/>
        <a:lstStyle/>
        <a:p>
          <a:endParaRPr lang="en-US"/>
        </a:p>
      </dgm:t>
    </dgm:pt>
    <dgm:pt modelId="{6131F49D-77AF-456E-BE94-1DB9FA6FDAEF}" type="sibTrans" cxnId="{C7AC2E3E-D74C-4F7E-80D6-593B89DB30C0}">
      <dgm:prSet/>
      <dgm:spPr/>
      <dgm:t>
        <a:bodyPr/>
        <a:lstStyle/>
        <a:p>
          <a:endParaRPr lang="en-US"/>
        </a:p>
      </dgm:t>
    </dgm:pt>
    <dgm:pt modelId="{5CAB4DF4-34C9-4960-9F0E-FD6C45134851}">
      <dgm:prSet phldrT="[Text]"/>
      <dgm:spPr/>
      <dgm:t>
        <a:bodyPr/>
        <a:lstStyle/>
        <a:p>
          <a:r>
            <a:rPr lang="en-US" dirty="0"/>
            <a:t>Packaging</a:t>
          </a:r>
        </a:p>
      </dgm:t>
    </dgm:pt>
    <dgm:pt modelId="{BEB04713-7751-42D2-80BC-1DC30F1FC273}" type="parTrans" cxnId="{637A15D8-7153-4742-867B-5009B342FCE5}">
      <dgm:prSet/>
      <dgm:spPr/>
      <dgm:t>
        <a:bodyPr/>
        <a:lstStyle/>
        <a:p>
          <a:endParaRPr lang="en-US"/>
        </a:p>
      </dgm:t>
    </dgm:pt>
    <dgm:pt modelId="{B7EC0F78-E3CA-479E-B69C-0D558DA029CA}" type="sibTrans" cxnId="{637A15D8-7153-4742-867B-5009B342FCE5}">
      <dgm:prSet/>
      <dgm:spPr/>
      <dgm:t>
        <a:bodyPr/>
        <a:lstStyle/>
        <a:p>
          <a:endParaRPr lang="en-US"/>
        </a:p>
      </dgm:t>
    </dgm:pt>
    <dgm:pt modelId="{6F5C0498-DF73-4F20-BA03-936A3BD0E971}">
      <dgm:prSet phldrT="[Text]"/>
      <dgm:spPr/>
      <dgm:t>
        <a:bodyPr/>
        <a:lstStyle/>
        <a:p>
          <a:r>
            <a:rPr lang="en-US" dirty="0"/>
            <a:t>LA City Loan</a:t>
          </a:r>
        </a:p>
      </dgm:t>
    </dgm:pt>
    <dgm:pt modelId="{4B16B56D-4E7C-49F0-9F61-EE63B34C4425}" type="parTrans" cxnId="{12FCED78-0DD4-41E7-8BBA-28B17CE7D5D6}">
      <dgm:prSet/>
      <dgm:spPr/>
      <dgm:t>
        <a:bodyPr/>
        <a:lstStyle/>
        <a:p>
          <a:endParaRPr lang="en-US"/>
        </a:p>
      </dgm:t>
    </dgm:pt>
    <dgm:pt modelId="{CAF1CAB1-CB5A-4A41-A129-06B53B8DE316}" type="sibTrans" cxnId="{12FCED78-0DD4-41E7-8BBA-28B17CE7D5D6}">
      <dgm:prSet/>
      <dgm:spPr/>
      <dgm:t>
        <a:bodyPr/>
        <a:lstStyle/>
        <a:p>
          <a:endParaRPr lang="en-US"/>
        </a:p>
      </dgm:t>
    </dgm:pt>
    <dgm:pt modelId="{9A723D10-3FB0-44C5-9756-85D8FBDEA9DA}">
      <dgm:prSet phldrT="[Text]"/>
      <dgm:spPr/>
      <dgm:t>
        <a:bodyPr/>
        <a:lstStyle/>
        <a:p>
          <a:r>
            <a:rPr lang="en-US" dirty="0"/>
            <a:t>Interest-Free Loan</a:t>
          </a:r>
        </a:p>
      </dgm:t>
    </dgm:pt>
    <dgm:pt modelId="{5319F77F-EB7B-45F6-B1DD-5293F74CC728}" type="parTrans" cxnId="{C75E2AF1-3FB7-4CE4-A940-E073D9EF091A}">
      <dgm:prSet/>
      <dgm:spPr/>
      <dgm:t>
        <a:bodyPr/>
        <a:lstStyle/>
        <a:p>
          <a:endParaRPr lang="en-US"/>
        </a:p>
      </dgm:t>
    </dgm:pt>
    <dgm:pt modelId="{C1AD3D25-7B13-4D9F-8E7E-FD3ADE0679C4}" type="sibTrans" cxnId="{C75E2AF1-3FB7-4CE4-A940-E073D9EF091A}">
      <dgm:prSet/>
      <dgm:spPr/>
      <dgm:t>
        <a:bodyPr/>
        <a:lstStyle/>
        <a:p>
          <a:endParaRPr lang="en-US"/>
        </a:p>
      </dgm:t>
    </dgm:pt>
    <dgm:pt modelId="{448F5B6A-7C87-47DE-8F6A-B633A11A1283}">
      <dgm:prSet phldrT="[Text]"/>
      <dgm:spPr/>
      <dgm:t>
        <a:bodyPr/>
        <a:lstStyle/>
        <a:p>
          <a:r>
            <a:rPr lang="en-US" dirty="0"/>
            <a:t>Unsecured Loan</a:t>
          </a:r>
        </a:p>
      </dgm:t>
    </dgm:pt>
    <dgm:pt modelId="{8B070EC9-2A3B-4632-B631-8C85C014E982}" type="parTrans" cxnId="{BE812490-8DF3-41EE-9C20-0BDD7B4C2D5C}">
      <dgm:prSet/>
      <dgm:spPr/>
      <dgm:t>
        <a:bodyPr/>
        <a:lstStyle/>
        <a:p>
          <a:endParaRPr lang="en-US"/>
        </a:p>
      </dgm:t>
    </dgm:pt>
    <dgm:pt modelId="{C32C597F-45E5-46A3-B264-AC44B2A5F3CC}" type="sibTrans" cxnId="{BE812490-8DF3-41EE-9C20-0BDD7B4C2D5C}">
      <dgm:prSet/>
      <dgm:spPr/>
      <dgm:t>
        <a:bodyPr/>
        <a:lstStyle/>
        <a:p>
          <a:endParaRPr lang="en-US"/>
        </a:p>
      </dgm:t>
    </dgm:pt>
    <dgm:pt modelId="{AB139C9E-FFC7-4890-8DA0-E8DAA7B2AFE6}">
      <dgm:prSet/>
      <dgm:spPr/>
      <dgm:t>
        <a:bodyPr/>
        <a:lstStyle/>
        <a:p>
          <a:r>
            <a:rPr lang="en-US" dirty="0"/>
            <a:t>KIVA Loan</a:t>
          </a:r>
        </a:p>
      </dgm:t>
    </dgm:pt>
    <dgm:pt modelId="{715CE429-1257-4858-B972-13FF1640557C}" type="parTrans" cxnId="{605946AE-DEBA-4DB9-B8F1-642FC980D29C}">
      <dgm:prSet/>
      <dgm:spPr/>
      <dgm:t>
        <a:bodyPr/>
        <a:lstStyle/>
        <a:p>
          <a:endParaRPr lang="en-US"/>
        </a:p>
      </dgm:t>
    </dgm:pt>
    <dgm:pt modelId="{8BD77D02-6854-4770-ADCB-F22BECB0FB63}" type="sibTrans" cxnId="{605946AE-DEBA-4DB9-B8F1-642FC980D29C}">
      <dgm:prSet/>
      <dgm:spPr/>
      <dgm:t>
        <a:bodyPr/>
        <a:lstStyle/>
        <a:p>
          <a:endParaRPr lang="en-US"/>
        </a:p>
      </dgm:t>
    </dgm:pt>
    <dgm:pt modelId="{CBC4554B-34AB-4936-9DB1-D24E4C0AD6B7}">
      <dgm:prSet phldrT="[Text]"/>
      <dgm:spPr/>
      <dgm:t>
        <a:bodyPr/>
        <a:lstStyle/>
        <a:p>
          <a:r>
            <a:rPr lang="en-US" dirty="0"/>
            <a:t>Contracting Support</a:t>
          </a:r>
        </a:p>
      </dgm:t>
    </dgm:pt>
    <dgm:pt modelId="{B6136864-F491-4D5E-AA0A-48C9138A1E5B}" type="parTrans" cxnId="{6526A477-2A2F-444E-9D0D-C8C737D60639}">
      <dgm:prSet/>
      <dgm:spPr/>
      <dgm:t>
        <a:bodyPr/>
        <a:lstStyle/>
        <a:p>
          <a:endParaRPr lang="en-US"/>
        </a:p>
      </dgm:t>
    </dgm:pt>
    <dgm:pt modelId="{CC0E791F-7683-4605-999F-3A4A640784B8}" type="sibTrans" cxnId="{6526A477-2A2F-444E-9D0D-C8C737D60639}">
      <dgm:prSet/>
      <dgm:spPr/>
      <dgm:t>
        <a:bodyPr/>
        <a:lstStyle/>
        <a:p>
          <a:endParaRPr lang="en-US"/>
        </a:p>
      </dgm:t>
    </dgm:pt>
    <dgm:pt modelId="{7C496C41-C45E-45BB-9CEF-88545DEF9BAF}">
      <dgm:prSet phldrT="[Text]"/>
      <dgm:spPr/>
      <dgm:t>
        <a:bodyPr/>
        <a:lstStyle/>
        <a:p>
          <a:r>
            <a:rPr lang="en-US" dirty="0"/>
            <a:t>Procurement</a:t>
          </a:r>
        </a:p>
      </dgm:t>
    </dgm:pt>
    <dgm:pt modelId="{0545F58F-37C0-49B3-B28D-690124F6C725}" type="parTrans" cxnId="{E6C70130-CC28-4961-BE30-D00621A8C2B7}">
      <dgm:prSet/>
      <dgm:spPr/>
      <dgm:t>
        <a:bodyPr/>
        <a:lstStyle/>
        <a:p>
          <a:endParaRPr lang="en-US"/>
        </a:p>
      </dgm:t>
    </dgm:pt>
    <dgm:pt modelId="{280874F4-82A2-4840-B447-06B15F296847}" type="sibTrans" cxnId="{E6C70130-CC28-4961-BE30-D00621A8C2B7}">
      <dgm:prSet/>
      <dgm:spPr/>
      <dgm:t>
        <a:bodyPr/>
        <a:lstStyle/>
        <a:p>
          <a:endParaRPr lang="en-US"/>
        </a:p>
      </dgm:t>
    </dgm:pt>
    <dgm:pt modelId="{CC8D5A51-2E26-4645-83C8-1C6739AA037E}">
      <dgm:prSet phldrT="[Text]"/>
      <dgm:spPr/>
      <dgm:t>
        <a:bodyPr/>
        <a:lstStyle/>
        <a:p>
          <a:r>
            <a:rPr lang="en-US" dirty="0"/>
            <a:t>Women-Owned Small Business Certification</a:t>
          </a:r>
        </a:p>
      </dgm:t>
    </dgm:pt>
    <dgm:pt modelId="{AC2765D3-3927-4890-B322-95BEA2BDA400}" type="parTrans" cxnId="{7F20A00D-951C-4091-9A94-A8DB70CEAC64}">
      <dgm:prSet/>
      <dgm:spPr/>
      <dgm:t>
        <a:bodyPr/>
        <a:lstStyle/>
        <a:p>
          <a:endParaRPr lang="en-US"/>
        </a:p>
      </dgm:t>
    </dgm:pt>
    <dgm:pt modelId="{94CE8EC9-199C-4253-AD43-0808C4091F21}" type="sibTrans" cxnId="{7F20A00D-951C-4091-9A94-A8DB70CEAC64}">
      <dgm:prSet/>
      <dgm:spPr/>
      <dgm:t>
        <a:bodyPr/>
        <a:lstStyle/>
        <a:p>
          <a:endParaRPr lang="en-US"/>
        </a:p>
      </dgm:t>
    </dgm:pt>
    <dgm:pt modelId="{1223ABB2-C0EB-4699-A83C-C691030D8D2A}">
      <dgm:prSet phldrT="[Text]"/>
      <dgm:spPr/>
      <dgm:t>
        <a:bodyPr/>
        <a:lstStyle/>
        <a:p>
          <a:r>
            <a:rPr lang="en-US" dirty="0"/>
            <a:t>Service-Disabled Veteran-Owned Business </a:t>
          </a:r>
        </a:p>
      </dgm:t>
    </dgm:pt>
    <dgm:pt modelId="{237E58F0-CDA9-4C70-B7FC-76150528A09F}" type="parTrans" cxnId="{B038BF02-15F8-43BC-BF66-593899520797}">
      <dgm:prSet/>
      <dgm:spPr/>
      <dgm:t>
        <a:bodyPr/>
        <a:lstStyle/>
        <a:p>
          <a:endParaRPr lang="en-US"/>
        </a:p>
      </dgm:t>
    </dgm:pt>
    <dgm:pt modelId="{24907853-9EAF-484D-A7FC-A29B5C607290}" type="sibTrans" cxnId="{B038BF02-15F8-43BC-BF66-593899520797}">
      <dgm:prSet/>
      <dgm:spPr/>
      <dgm:t>
        <a:bodyPr/>
        <a:lstStyle/>
        <a:p>
          <a:endParaRPr lang="en-US"/>
        </a:p>
      </dgm:t>
    </dgm:pt>
    <dgm:pt modelId="{7A80CDBF-C278-40D5-863B-4C6984B4A8EC}">
      <dgm:prSet/>
      <dgm:spPr/>
      <dgm:t>
        <a:bodyPr/>
        <a:lstStyle/>
        <a:p>
          <a:r>
            <a:rPr lang="en-US" dirty="0"/>
            <a:t>Small Disadvantaged Business</a:t>
          </a:r>
        </a:p>
      </dgm:t>
    </dgm:pt>
    <dgm:pt modelId="{2A68A100-99A1-4D00-821E-39467249A9C3}" type="parTrans" cxnId="{5E1B971F-3ECC-4053-A7C3-B79A08AB9C0F}">
      <dgm:prSet/>
      <dgm:spPr/>
      <dgm:t>
        <a:bodyPr/>
        <a:lstStyle/>
        <a:p>
          <a:endParaRPr lang="en-US"/>
        </a:p>
      </dgm:t>
    </dgm:pt>
    <dgm:pt modelId="{EC79756B-370A-45AC-B377-BBD90E707DE3}" type="sibTrans" cxnId="{5E1B971F-3ECC-4053-A7C3-B79A08AB9C0F}">
      <dgm:prSet/>
      <dgm:spPr/>
      <dgm:t>
        <a:bodyPr/>
        <a:lstStyle/>
        <a:p>
          <a:endParaRPr lang="en-US"/>
        </a:p>
      </dgm:t>
    </dgm:pt>
    <dgm:pt modelId="{E228C0F0-A551-4A46-9904-66BB22503B38}">
      <dgm:prSet/>
      <dgm:spPr/>
      <dgm:t>
        <a:bodyPr/>
        <a:lstStyle/>
        <a:p>
          <a:r>
            <a:rPr lang="en-US" dirty="0"/>
            <a:t>8(a) Business Development Program</a:t>
          </a:r>
        </a:p>
      </dgm:t>
    </dgm:pt>
    <dgm:pt modelId="{A695F677-B338-49FA-B6D6-37998CBC1741}" type="parTrans" cxnId="{AD554D99-ACB0-4434-A775-87A395377280}">
      <dgm:prSet/>
      <dgm:spPr/>
      <dgm:t>
        <a:bodyPr/>
        <a:lstStyle/>
        <a:p>
          <a:endParaRPr lang="en-US"/>
        </a:p>
      </dgm:t>
    </dgm:pt>
    <dgm:pt modelId="{2EA92C50-CDEB-4047-84F1-65EA64B74FCB}" type="sibTrans" cxnId="{AD554D99-ACB0-4434-A775-87A395377280}">
      <dgm:prSet/>
      <dgm:spPr/>
      <dgm:t>
        <a:bodyPr/>
        <a:lstStyle/>
        <a:p>
          <a:endParaRPr lang="en-US"/>
        </a:p>
      </dgm:t>
    </dgm:pt>
    <dgm:pt modelId="{FFD36A49-A5F0-409A-8925-045AD71B36D5}">
      <dgm:prSet/>
      <dgm:spPr/>
      <dgm:t>
        <a:bodyPr/>
        <a:lstStyle/>
        <a:p>
          <a:r>
            <a:rPr lang="en-US" dirty="0"/>
            <a:t>Bank Partners’ Loans</a:t>
          </a:r>
        </a:p>
      </dgm:t>
    </dgm:pt>
    <dgm:pt modelId="{7F5759AA-2C1A-4CBE-BFC9-1805CCBD4675}" type="parTrans" cxnId="{1AD343FD-0AEE-4DB8-950D-B0A12EB9ACBB}">
      <dgm:prSet/>
      <dgm:spPr/>
      <dgm:t>
        <a:bodyPr/>
        <a:lstStyle/>
        <a:p>
          <a:endParaRPr lang="en-US"/>
        </a:p>
      </dgm:t>
    </dgm:pt>
    <dgm:pt modelId="{10840117-34F3-49E0-8406-EC331D03EDDB}" type="sibTrans" cxnId="{1AD343FD-0AEE-4DB8-950D-B0A12EB9ACBB}">
      <dgm:prSet/>
      <dgm:spPr/>
      <dgm:t>
        <a:bodyPr/>
        <a:lstStyle/>
        <a:p>
          <a:endParaRPr lang="en-US"/>
        </a:p>
      </dgm:t>
    </dgm:pt>
    <dgm:pt modelId="{566AAEE2-5C26-41E4-8BDD-523319EF059C}" type="pres">
      <dgm:prSet presAssocID="{5C595C64-1E5C-4D38-BDFB-ADCE3E500ED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B4B3BB-87F8-49E5-8139-97C1CF561539}" type="pres">
      <dgm:prSet presAssocID="{5F99A7CD-403D-40B8-BB90-2F1BDD475F0C}" presName="root" presStyleCnt="0"/>
      <dgm:spPr/>
    </dgm:pt>
    <dgm:pt modelId="{3D34FB1E-1688-4A66-B543-E0979AE95688}" type="pres">
      <dgm:prSet presAssocID="{5F99A7CD-403D-40B8-BB90-2F1BDD475F0C}" presName="rootComposite" presStyleCnt="0"/>
      <dgm:spPr/>
    </dgm:pt>
    <dgm:pt modelId="{2E67E822-A9D5-4D16-B519-5C4CCB114F55}" type="pres">
      <dgm:prSet presAssocID="{5F99A7CD-403D-40B8-BB90-2F1BDD475F0C}" presName="rootText" presStyleLbl="node1" presStyleIdx="0" presStyleCnt="5"/>
      <dgm:spPr/>
      <dgm:t>
        <a:bodyPr/>
        <a:lstStyle/>
        <a:p>
          <a:endParaRPr lang="en-US"/>
        </a:p>
      </dgm:t>
    </dgm:pt>
    <dgm:pt modelId="{DDDF8713-374B-4D1F-A1E9-CDEF16EB3C79}" type="pres">
      <dgm:prSet presAssocID="{5F99A7CD-403D-40B8-BB90-2F1BDD475F0C}" presName="rootConnector" presStyleLbl="node1" presStyleIdx="0" presStyleCnt="5"/>
      <dgm:spPr/>
      <dgm:t>
        <a:bodyPr/>
        <a:lstStyle/>
        <a:p>
          <a:endParaRPr lang="en-US"/>
        </a:p>
      </dgm:t>
    </dgm:pt>
    <dgm:pt modelId="{8CB101DE-848B-41B5-B05B-2DEFF73300C8}" type="pres">
      <dgm:prSet presAssocID="{5F99A7CD-403D-40B8-BB90-2F1BDD475F0C}" presName="childShape" presStyleCnt="0"/>
      <dgm:spPr/>
    </dgm:pt>
    <dgm:pt modelId="{0624447F-49AD-4431-9276-7886DFCB6B7C}" type="pres">
      <dgm:prSet presAssocID="{6ECB9AB2-1636-47CA-8B05-55CD756A208D}" presName="Name13" presStyleLbl="parChTrans1D2" presStyleIdx="0" presStyleCnt="20"/>
      <dgm:spPr/>
      <dgm:t>
        <a:bodyPr/>
        <a:lstStyle/>
        <a:p>
          <a:endParaRPr lang="en-US"/>
        </a:p>
      </dgm:t>
    </dgm:pt>
    <dgm:pt modelId="{73B4B5DD-D98E-4268-83FA-0C88E3BB8CF2}" type="pres">
      <dgm:prSet presAssocID="{981753D5-0546-4354-BA1F-981FFEDD606C}" presName="childText" presStyleLbl="bgAcc1" presStyleIdx="0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0C7300-3259-453F-9636-79A33302BB95}" type="pres">
      <dgm:prSet presAssocID="{2AE5D857-D085-4DA4-BA85-C07FA80EF37F}" presName="Name13" presStyleLbl="parChTrans1D2" presStyleIdx="1" presStyleCnt="20"/>
      <dgm:spPr/>
      <dgm:t>
        <a:bodyPr/>
        <a:lstStyle/>
        <a:p>
          <a:endParaRPr lang="en-US"/>
        </a:p>
      </dgm:t>
    </dgm:pt>
    <dgm:pt modelId="{732BDA13-2806-41E1-95AA-A2132C90009F}" type="pres">
      <dgm:prSet presAssocID="{207C4546-17C7-49FB-8DC2-3A7B38996B5D}" presName="childText" presStyleLbl="bgAcc1" presStyleIdx="1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7829F-B0EF-4761-ACDC-55B862445F4B}" type="pres">
      <dgm:prSet presAssocID="{92D87E19-B076-4804-AEE3-AB4ADC6EBA3A}" presName="Name13" presStyleLbl="parChTrans1D2" presStyleIdx="2" presStyleCnt="20"/>
      <dgm:spPr/>
      <dgm:t>
        <a:bodyPr/>
        <a:lstStyle/>
        <a:p>
          <a:endParaRPr lang="en-US"/>
        </a:p>
      </dgm:t>
    </dgm:pt>
    <dgm:pt modelId="{424BEDD6-FCF8-4127-A984-A0FF9F3CD4C9}" type="pres">
      <dgm:prSet presAssocID="{4C065FF3-B5F1-4F40-AAD9-55BA7EF957FD}" presName="childText" presStyleLbl="bgAcc1" presStyleIdx="2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B9A2F-4AF6-41B1-A843-29200018CFE6}" type="pres">
      <dgm:prSet presAssocID="{EE808FB7-A9EA-4F16-AEB1-95B6BB27FEE2}" presName="root" presStyleCnt="0"/>
      <dgm:spPr/>
    </dgm:pt>
    <dgm:pt modelId="{55C675C4-2023-41A2-9180-0975FB69F797}" type="pres">
      <dgm:prSet presAssocID="{EE808FB7-A9EA-4F16-AEB1-95B6BB27FEE2}" presName="rootComposite" presStyleCnt="0"/>
      <dgm:spPr/>
    </dgm:pt>
    <dgm:pt modelId="{60B4F183-2045-4FF8-A43A-031EE788EB44}" type="pres">
      <dgm:prSet presAssocID="{EE808FB7-A9EA-4F16-AEB1-95B6BB27FEE2}" presName="rootText" presStyleLbl="node1" presStyleIdx="1" presStyleCnt="5"/>
      <dgm:spPr/>
      <dgm:t>
        <a:bodyPr/>
        <a:lstStyle/>
        <a:p>
          <a:endParaRPr lang="en-US"/>
        </a:p>
      </dgm:t>
    </dgm:pt>
    <dgm:pt modelId="{65BD9139-65F5-41E3-9F64-1B175E75A101}" type="pres">
      <dgm:prSet presAssocID="{EE808FB7-A9EA-4F16-AEB1-95B6BB27FEE2}" presName="rootConnector" presStyleLbl="node1" presStyleIdx="1" presStyleCnt="5"/>
      <dgm:spPr/>
      <dgm:t>
        <a:bodyPr/>
        <a:lstStyle/>
        <a:p>
          <a:endParaRPr lang="en-US"/>
        </a:p>
      </dgm:t>
    </dgm:pt>
    <dgm:pt modelId="{4D9257F9-0BBB-446B-A6EA-5E9B2039443D}" type="pres">
      <dgm:prSet presAssocID="{EE808FB7-A9EA-4F16-AEB1-95B6BB27FEE2}" presName="childShape" presStyleCnt="0"/>
      <dgm:spPr/>
    </dgm:pt>
    <dgm:pt modelId="{7E1D72AE-6C0F-47F1-805E-A26D7F6C8946}" type="pres">
      <dgm:prSet presAssocID="{F94E72C8-6D2C-465E-8800-8A79739FE7A7}" presName="Name13" presStyleLbl="parChTrans1D2" presStyleIdx="3" presStyleCnt="20"/>
      <dgm:spPr/>
      <dgm:t>
        <a:bodyPr/>
        <a:lstStyle/>
        <a:p>
          <a:endParaRPr lang="en-US"/>
        </a:p>
      </dgm:t>
    </dgm:pt>
    <dgm:pt modelId="{76721286-3C8E-42F8-8E11-E351352B2D07}" type="pres">
      <dgm:prSet presAssocID="{312D2508-3B2D-4B16-8AC1-7955C63341F0}" presName="childText" presStyleLbl="bgAcc1" presStyleIdx="3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D833AF-7978-4739-BB94-B2B012E52B49}" type="pres">
      <dgm:prSet presAssocID="{AC7AF69F-2914-4E90-935D-83D21F08D0F7}" presName="Name13" presStyleLbl="parChTrans1D2" presStyleIdx="4" presStyleCnt="20"/>
      <dgm:spPr/>
      <dgm:t>
        <a:bodyPr/>
        <a:lstStyle/>
        <a:p>
          <a:endParaRPr lang="en-US"/>
        </a:p>
      </dgm:t>
    </dgm:pt>
    <dgm:pt modelId="{EB5CAEEE-C05B-40A0-8B49-2A0D7B157BC8}" type="pres">
      <dgm:prSet presAssocID="{B7765DD0-4AE1-4A20-B44C-3C8C7D732755}" presName="childText" presStyleLbl="bgAcc1" presStyleIdx="4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251A5C-D3D2-4B0A-89A7-A5FC7FA8222D}" type="pres">
      <dgm:prSet presAssocID="{59BFDE7E-25DE-456B-9448-D8F217C7F050}" presName="Name13" presStyleLbl="parChTrans1D2" presStyleIdx="5" presStyleCnt="20"/>
      <dgm:spPr/>
      <dgm:t>
        <a:bodyPr/>
        <a:lstStyle/>
        <a:p>
          <a:endParaRPr lang="en-US"/>
        </a:p>
      </dgm:t>
    </dgm:pt>
    <dgm:pt modelId="{7B59B025-D153-4960-BB14-D5F5D95E8A07}" type="pres">
      <dgm:prSet presAssocID="{3E34B92A-1609-4FE5-BD91-E5F9AD5E7860}" presName="childText" presStyleLbl="bgAcc1" presStyleIdx="5" presStyleCnt="20" custLinFactNeighborX="865" custLinFactNeighborY="197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E6AE2-542D-47E0-B214-ACC9174E9EF2}" type="pres">
      <dgm:prSet presAssocID="{1339226E-C9E0-4BF3-A910-88CC6F0AB719}" presName="Name13" presStyleLbl="parChTrans1D2" presStyleIdx="6" presStyleCnt="20"/>
      <dgm:spPr/>
      <dgm:t>
        <a:bodyPr/>
        <a:lstStyle/>
        <a:p>
          <a:endParaRPr lang="en-US"/>
        </a:p>
      </dgm:t>
    </dgm:pt>
    <dgm:pt modelId="{65ACD586-D8F2-4E93-B0F7-AA9EA46D64A2}" type="pres">
      <dgm:prSet presAssocID="{675129E9-AAEF-4589-B9FC-D737E64FFA0D}" presName="childText" presStyleLbl="bgAcc1" presStyleIdx="6" presStyleCnt="20" custLinFactNeighborX="1087" custLinFactNeighborY="237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C79052-3344-456F-8B8D-A9066A3C6BE9}" type="pres">
      <dgm:prSet presAssocID="{D5AB9FB6-0F7C-4AA9-A69C-D13A5EF992A4}" presName="root" presStyleCnt="0"/>
      <dgm:spPr/>
    </dgm:pt>
    <dgm:pt modelId="{813632EB-08EB-4092-92F2-700882DAE90B}" type="pres">
      <dgm:prSet presAssocID="{D5AB9FB6-0F7C-4AA9-A69C-D13A5EF992A4}" presName="rootComposite" presStyleCnt="0"/>
      <dgm:spPr/>
    </dgm:pt>
    <dgm:pt modelId="{1272D518-3D3B-44A0-B26F-5D92978EB314}" type="pres">
      <dgm:prSet presAssocID="{D5AB9FB6-0F7C-4AA9-A69C-D13A5EF992A4}" presName="rootText" presStyleLbl="node1" presStyleIdx="2" presStyleCnt="5" custLinFactX="17014" custLinFactNeighborX="100000" custLinFactNeighborY="-4673"/>
      <dgm:spPr/>
      <dgm:t>
        <a:bodyPr/>
        <a:lstStyle/>
        <a:p>
          <a:endParaRPr lang="en-US"/>
        </a:p>
      </dgm:t>
    </dgm:pt>
    <dgm:pt modelId="{140A25F4-A7EF-42BA-8BF9-6DEDA5A2C7FE}" type="pres">
      <dgm:prSet presAssocID="{D5AB9FB6-0F7C-4AA9-A69C-D13A5EF992A4}" presName="rootConnector" presStyleLbl="node1" presStyleIdx="2" presStyleCnt="5"/>
      <dgm:spPr/>
      <dgm:t>
        <a:bodyPr/>
        <a:lstStyle/>
        <a:p>
          <a:endParaRPr lang="en-US"/>
        </a:p>
      </dgm:t>
    </dgm:pt>
    <dgm:pt modelId="{754691A9-0CEE-4A8E-BF1B-1D2046881224}" type="pres">
      <dgm:prSet presAssocID="{D5AB9FB6-0F7C-4AA9-A69C-D13A5EF992A4}" presName="childShape" presStyleCnt="0"/>
      <dgm:spPr/>
    </dgm:pt>
    <dgm:pt modelId="{E83179FE-A90D-439E-A6D4-ADA8CF9999E8}" type="pres">
      <dgm:prSet presAssocID="{3FB7E578-561F-4143-9880-94FDE7F714C0}" presName="Name13" presStyleLbl="parChTrans1D2" presStyleIdx="7" presStyleCnt="20"/>
      <dgm:spPr/>
      <dgm:t>
        <a:bodyPr/>
        <a:lstStyle/>
        <a:p>
          <a:endParaRPr lang="en-US"/>
        </a:p>
      </dgm:t>
    </dgm:pt>
    <dgm:pt modelId="{8DD9BC3E-F859-4459-A935-E4D93B6DA243}" type="pres">
      <dgm:prSet presAssocID="{5CA628E2-5D13-4279-A979-17C02D259A5D}" presName="childText" presStyleLbl="bgAcc1" presStyleIdx="7" presStyleCnt="20" custLinFactX="63568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73DBE5-8715-488A-877C-4B1B7FECB689}" type="pres">
      <dgm:prSet presAssocID="{4D3CE4F8-699D-4CEA-9D0C-32625F8406DA}" presName="Name13" presStyleLbl="parChTrans1D2" presStyleIdx="8" presStyleCnt="20"/>
      <dgm:spPr/>
      <dgm:t>
        <a:bodyPr/>
        <a:lstStyle/>
        <a:p>
          <a:endParaRPr lang="en-US"/>
        </a:p>
      </dgm:t>
    </dgm:pt>
    <dgm:pt modelId="{D4447CB9-293B-48F2-8131-26AA87C3B26D}" type="pres">
      <dgm:prSet presAssocID="{78FDEBDD-5CAD-4FFB-8D34-EE70AA8737BD}" presName="childText" presStyleLbl="bgAcc1" presStyleIdx="8" presStyleCnt="20" custLinFactX="63568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99A43-E082-407F-9E0F-DD667CCCDA5D}" type="pres">
      <dgm:prSet presAssocID="{63C0C4C8-7305-41BC-AF45-0D9FE6B13FA4}" presName="Name13" presStyleLbl="parChTrans1D2" presStyleIdx="9" presStyleCnt="20"/>
      <dgm:spPr/>
      <dgm:t>
        <a:bodyPr/>
        <a:lstStyle/>
        <a:p>
          <a:endParaRPr lang="en-US"/>
        </a:p>
      </dgm:t>
    </dgm:pt>
    <dgm:pt modelId="{31A428CA-5B69-4C59-AA30-A13C3C7335B2}" type="pres">
      <dgm:prSet presAssocID="{81C2FB41-DDB8-4D78-9707-03FFD79484A5}" presName="childText" presStyleLbl="bgAcc1" presStyleIdx="9" presStyleCnt="20" custScaleY="250058" custLinFactX="63568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AB951-325F-4184-BA83-EAC5FC61A57C}" type="pres">
      <dgm:prSet presAssocID="{5CAB4DF4-34C9-4960-9F0E-FD6C45134851}" presName="root" presStyleCnt="0"/>
      <dgm:spPr/>
    </dgm:pt>
    <dgm:pt modelId="{58D0F2A9-C097-450F-867B-A343DFDBDB79}" type="pres">
      <dgm:prSet presAssocID="{5CAB4DF4-34C9-4960-9F0E-FD6C45134851}" presName="rootComposite" presStyleCnt="0"/>
      <dgm:spPr/>
    </dgm:pt>
    <dgm:pt modelId="{5207C903-9A2D-4BBD-8D6C-9958635D65A9}" type="pres">
      <dgm:prSet presAssocID="{5CAB4DF4-34C9-4960-9F0E-FD6C45134851}" presName="rootText" presStyleLbl="node1" presStyleIdx="3" presStyleCnt="5" custLinFactX="9206" custLinFactNeighborX="100000" custLinFactNeighborY="-567"/>
      <dgm:spPr/>
      <dgm:t>
        <a:bodyPr/>
        <a:lstStyle/>
        <a:p>
          <a:endParaRPr lang="en-US"/>
        </a:p>
      </dgm:t>
    </dgm:pt>
    <dgm:pt modelId="{9C48C616-C1F7-4F39-9E6C-C803E7A951F1}" type="pres">
      <dgm:prSet presAssocID="{5CAB4DF4-34C9-4960-9F0E-FD6C45134851}" presName="rootConnector" presStyleLbl="node1" presStyleIdx="3" presStyleCnt="5"/>
      <dgm:spPr/>
      <dgm:t>
        <a:bodyPr/>
        <a:lstStyle/>
        <a:p>
          <a:endParaRPr lang="en-US"/>
        </a:p>
      </dgm:t>
    </dgm:pt>
    <dgm:pt modelId="{94B8DF32-941D-449A-9604-B33A6912CC00}" type="pres">
      <dgm:prSet presAssocID="{5CAB4DF4-34C9-4960-9F0E-FD6C45134851}" presName="childShape" presStyleCnt="0"/>
      <dgm:spPr/>
    </dgm:pt>
    <dgm:pt modelId="{5D6CEB75-A4C9-4080-A3CB-F84FEF9E45B3}" type="pres">
      <dgm:prSet presAssocID="{4B16B56D-4E7C-49F0-9F61-EE63B34C4425}" presName="Name13" presStyleLbl="parChTrans1D2" presStyleIdx="10" presStyleCnt="20"/>
      <dgm:spPr/>
      <dgm:t>
        <a:bodyPr/>
        <a:lstStyle/>
        <a:p>
          <a:endParaRPr lang="en-US"/>
        </a:p>
      </dgm:t>
    </dgm:pt>
    <dgm:pt modelId="{FC211C4F-902D-4598-A03B-8D7316BC949E}" type="pres">
      <dgm:prSet presAssocID="{6F5C0498-DF73-4F20-BA03-936A3BD0E971}" presName="childText" presStyleLbl="bgAcc1" presStyleIdx="10" presStyleCnt="20" custLinFactX="63568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A0E7A-8D2C-49BD-B2A4-FB360FBEFD87}" type="pres">
      <dgm:prSet presAssocID="{5319F77F-EB7B-45F6-B1DD-5293F74CC728}" presName="Name13" presStyleLbl="parChTrans1D2" presStyleIdx="11" presStyleCnt="20"/>
      <dgm:spPr/>
      <dgm:t>
        <a:bodyPr/>
        <a:lstStyle/>
        <a:p>
          <a:endParaRPr lang="en-US"/>
        </a:p>
      </dgm:t>
    </dgm:pt>
    <dgm:pt modelId="{30B267CD-8D3B-4839-A000-BFB633BC7597}" type="pres">
      <dgm:prSet presAssocID="{9A723D10-3FB0-44C5-9756-85D8FBDEA9DA}" presName="childText" presStyleLbl="bgAcc1" presStyleIdx="11" presStyleCnt="20" custLinFactX="63568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6856BD-5939-4386-A1CF-BF4AB339D6CA}" type="pres">
      <dgm:prSet presAssocID="{8B070EC9-2A3B-4632-B631-8C85C014E982}" presName="Name13" presStyleLbl="parChTrans1D2" presStyleIdx="12" presStyleCnt="20"/>
      <dgm:spPr/>
      <dgm:t>
        <a:bodyPr/>
        <a:lstStyle/>
        <a:p>
          <a:endParaRPr lang="en-US"/>
        </a:p>
      </dgm:t>
    </dgm:pt>
    <dgm:pt modelId="{3778CD05-4F88-4698-818C-BA19B04929B5}" type="pres">
      <dgm:prSet presAssocID="{448F5B6A-7C87-47DE-8F6A-B633A11A1283}" presName="childText" presStyleLbl="bgAcc1" presStyleIdx="12" presStyleCnt="20" custLinFactX="63568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22D31-85BE-4165-A94C-DA3919248D3E}" type="pres">
      <dgm:prSet presAssocID="{715CE429-1257-4858-B972-13FF1640557C}" presName="Name13" presStyleLbl="parChTrans1D2" presStyleIdx="13" presStyleCnt="20"/>
      <dgm:spPr/>
      <dgm:t>
        <a:bodyPr/>
        <a:lstStyle/>
        <a:p>
          <a:endParaRPr lang="en-US"/>
        </a:p>
      </dgm:t>
    </dgm:pt>
    <dgm:pt modelId="{A3189ACA-0534-4F73-A176-61CFF05D5F31}" type="pres">
      <dgm:prSet presAssocID="{AB139C9E-FFC7-4890-8DA0-E8DAA7B2AFE6}" presName="childText" presStyleLbl="bgAcc1" presStyleIdx="13" presStyleCnt="20" custLinFactX="63568" custLinFactNeighborX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F5EE94-85E1-4DF0-B6D7-8083982B1DAF}" type="pres">
      <dgm:prSet presAssocID="{7F5759AA-2C1A-4CBE-BFC9-1805CCBD4675}" presName="Name13" presStyleLbl="parChTrans1D2" presStyleIdx="14" presStyleCnt="20"/>
      <dgm:spPr/>
      <dgm:t>
        <a:bodyPr/>
        <a:lstStyle/>
        <a:p>
          <a:endParaRPr lang="en-US"/>
        </a:p>
      </dgm:t>
    </dgm:pt>
    <dgm:pt modelId="{6070F36D-3205-4E7D-8DFC-0B5ED252B823}" type="pres">
      <dgm:prSet presAssocID="{FFD36A49-A5F0-409A-8925-045AD71B36D5}" presName="childText" presStyleLbl="bgAcc1" presStyleIdx="14" presStyleCnt="20" custLinFactX="58306" custLinFactNeighborX="100000" custLinFactNeighborY="3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D66A49-75F7-44C5-89DA-C26821006F2A}" type="pres">
      <dgm:prSet presAssocID="{CBC4554B-34AB-4936-9DB1-D24E4C0AD6B7}" presName="root" presStyleCnt="0"/>
      <dgm:spPr/>
    </dgm:pt>
    <dgm:pt modelId="{4E3D3678-21A1-4E27-B713-05F8E039D15F}" type="pres">
      <dgm:prSet presAssocID="{CBC4554B-34AB-4936-9DB1-D24E4C0AD6B7}" presName="rootComposite" presStyleCnt="0"/>
      <dgm:spPr/>
    </dgm:pt>
    <dgm:pt modelId="{95248228-DFE7-4E94-857B-72127C43D3DB}" type="pres">
      <dgm:prSet presAssocID="{CBC4554B-34AB-4936-9DB1-D24E4C0AD6B7}" presName="rootText" presStyleLbl="node1" presStyleIdx="4" presStyleCnt="5" custLinFactX="-100000" custLinFactNeighborX="-164434" custLinFactNeighborY="-89"/>
      <dgm:spPr/>
      <dgm:t>
        <a:bodyPr/>
        <a:lstStyle/>
        <a:p>
          <a:endParaRPr lang="en-US"/>
        </a:p>
      </dgm:t>
    </dgm:pt>
    <dgm:pt modelId="{215D22E5-8205-4E87-BB74-08F27595AAE5}" type="pres">
      <dgm:prSet presAssocID="{CBC4554B-34AB-4936-9DB1-D24E4C0AD6B7}" presName="rootConnector" presStyleLbl="node1" presStyleIdx="4" presStyleCnt="5"/>
      <dgm:spPr/>
      <dgm:t>
        <a:bodyPr/>
        <a:lstStyle/>
        <a:p>
          <a:endParaRPr lang="en-US"/>
        </a:p>
      </dgm:t>
    </dgm:pt>
    <dgm:pt modelId="{A9BCF9E4-F0F6-4EDC-BC1F-C79C0E9BA39C}" type="pres">
      <dgm:prSet presAssocID="{CBC4554B-34AB-4936-9DB1-D24E4C0AD6B7}" presName="childShape" presStyleCnt="0"/>
      <dgm:spPr/>
    </dgm:pt>
    <dgm:pt modelId="{94216386-AC86-4946-B123-51826F583161}" type="pres">
      <dgm:prSet presAssocID="{0545F58F-37C0-49B3-B28D-690124F6C725}" presName="Name13" presStyleLbl="parChTrans1D2" presStyleIdx="15" presStyleCnt="20"/>
      <dgm:spPr/>
      <dgm:t>
        <a:bodyPr/>
        <a:lstStyle/>
        <a:p>
          <a:endParaRPr lang="en-US"/>
        </a:p>
      </dgm:t>
    </dgm:pt>
    <dgm:pt modelId="{1CCE0710-D72D-4F13-9FA3-C9E70736D62E}" type="pres">
      <dgm:prSet presAssocID="{7C496C41-C45E-45BB-9CEF-88545DEF9BAF}" presName="childText" presStyleLbl="bgAcc1" presStyleIdx="15" presStyleCnt="20" custLinFactX="-123659" custLinFactNeighborX="-200000" custLinFactNeighborY="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387FEC-6DC8-4655-8537-7D9076F0B21E}" type="pres">
      <dgm:prSet presAssocID="{AC2765D3-3927-4890-B322-95BEA2BDA400}" presName="Name13" presStyleLbl="parChTrans1D2" presStyleIdx="16" presStyleCnt="20"/>
      <dgm:spPr/>
      <dgm:t>
        <a:bodyPr/>
        <a:lstStyle/>
        <a:p>
          <a:endParaRPr lang="en-US"/>
        </a:p>
      </dgm:t>
    </dgm:pt>
    <dgm:pt modelId="{07599A75-A2B1-4A8D-AEEA-C784A3B6EDD8}" type="pres">
      <dgm:prSet presAssocID="{CC8D5A51-2E26-4645-83C8-1C6739AA037E}" presName="childText" presStyleLbl="bgAcc1" presStyleIdx="16" presStyleCnt="20" custLinFactX="-123659" custLinFactNeighborX="-200000" custLinFactNeighborY="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0F6F5-C317-470F-87B8-947E516D29E8}" type="pres">
      <dgm:prSet presAssocID="{237E58F0-CDA9-4C70-B7FC-76150528A09F}" presName="Name13" presStyleLbl="parChTrans1D2" presStyleIdx="17" presStyleCnt="20"/>
      <dgm:spPr/>
      <dgm:t>
        <a:bodyPr/>
        <a:lstStyle/>
        <a:p>
          <a:endParaRPr lang="en-US"/>
        </a:p>
      </dgm:t>
    </dgm:pt>
    <dgm:pt modelId="{45E17C7A-D7B2-4FCB-859F-A3C075E877CE}" type="pres">
      <dgm:prSet presAssocID="{1223ABB2-C0EB-4699-A83C-C691030D8D2A}" presName="childText" presStyleLbl="bgAcc1" presStyleIdx="17" presStyleCnt="20" custLinFactX="-123659" custLinFactNeighborX="-200000" custLinFactNeighborY="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EE62A5-B0A8-43DD-8004-A8B01001FF5B}" type="pres">
      <dgm:prSet presAssocID="{2A68A100-99A1-4D00-821E-39467249A9C3}" presName="Name13" presStyleLbl="parChTrans1D2" presStyleIdx="18" presStyleCnt="20"/>
      <dgm:spPr/>
      <dgm:t>
        <a:bodyPr/>
        <a:lstStyle/>
        <a:p>
          <a:endParaRPr lang="en-US"/>
        </a:p>
      </dgm:t>
    </dgm:pt>
    <dgm:pt modelId="{74CB1C0F-F893-4825-99A4-C37DD9CDF427}" type="pres">
      <dgm:prSet presAssocID="{7A80CDBF-C278-40D5-863B-4C6984B4A8EC}" presName="childText" presStyleLbl="bgAcc1" presStyleIdx="18" presStyleCnt="20" custLinFactX="-123659" custLinFactNeighborX="-200000" custLinFactNeighborY="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BC6D7E-5F5A-4738-AB5A-D42941A28C2F}" type="pres">
      <dgm:prSet presAssocID="{A695F677-B338-49FA-B6D6-37998CBC1741}" presName="Name13" presStyleLbl="parChTrans1D2" presStyleIdx="19" presStyleCnt="20"/>
      <dgm:spPr/>
      <dgm:t>
        <a:bodyPr/>
        <a:lstStyle/>
        <a:p>
          <a:endParaRPr lang="en-US"/>
        </a:p>
      </dgm:t>
    </dgm:pt>
    <dgm:pt modelId="{4624136B-DB0F-4894-9E56-E75A5527333A}" type="pres">
      <dgm:prSet presAssocID="{E228C0F0-A551-4A46-9904-66BB22503B38}" presName="childText" presStyleLbl="bgAcc1" presStyleIdx="19" presStyleCnt="20" custLinFactX="-123874" custLinFactNeighborX="-200000" custLinFactNeighborY="34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E085A3-126C-4E56-91EE-64F8DB348987}" type="presOf" srcId="{CBC4554B-34AB-4936-9DB1-D24E4C0AD6B7}" destId="{215D22E5-8205-4E87-BB74-08F27595AAE5}" srcOrd="1" destOrd="0" presId="urn:microsoft.com/office/officeart/2005/8/layout/hierarchy3"/>
    <dgm:cxn modelId="{FD113A5E-2E9E-43C7-8077-A66235343E92}" type="presOf" srcId="{8B070EC9-2A3B-4632-B631-8C85C014E982}" destId="{C66856BD-5939-4386-A1CF-BF4AB339D6CA}" srcOrd="0" destOrd="0" presId="urn:microsoft.com/office/officeart/2005/8/layout/hierarchy3"/>
    <dgm:cxn modelId="{B6CA2CFA-5F74-4313-9838-E17FDB31805F}" type="presOf" srcId="{CBC4554B-34AB-4936-9DB1-D24E4C0AD6B7}" destId="{95248228-DFE7-4E94-857B-72127C43D3DB}" srcOrd="0" destOrd="0" presId="urn:microsoft.com/office/officeart/2005/8/layout/hierarchy3"/>
    <dgm:cxn modelId="{2840D1BE-051F-484E-8C15-3FD1E9CC6D18}" type="presOf" srcId="{FFD36A49-A5F0-409A-8925-045AD71B36D5}" destId="{6070F36D-3205-4E7D-8DFC-0B5ED252B823}" srcOrd="0" destOrd="0" presId="urn:microsoft.com/office/officeart/2005/8/layout/hierarchy3"/>
    <dgm:cxn modelId="{A3706309-AB3A-46E9-BDDC-16C5BA405FEB}" type="presOf" srcId="{AC7AF69F-2914-4E90-935D-83D21F08D0F7}" destId="{54D833AF-7978-4739-BB94-B2B012E52B49}" srcOrd="0" destOrd="0" presId="urn:microsoft.com/office/officeart/2005/8/layout/hierarchy3"/>
    <dgm:cxn modelId="{9EB00D94-F615-49BB-BDA4-1C8BD5C83B8D}" type="presOf" srcId="{4D3CE4F8-699D-4CEA-9D0C-32625F8406DA}" destId="{4A73DBE5-8715-488A-877C-4B1B7FECB689}" srcOrd="0" destOrd="0" presId="urn:microsoft.com/office/officeart/2005/8/layout/hierarchy3"/>
    <dgm:cxn modelId="{4A1B61D1-89DD-4C6A-8FB2-8B32767BA1C2}" type="presOf" srcId="{B7765DD0-4AE1-4A20-B44C-3C8C7D732755}" destId="{EB5CAEEE-C05B-40A0-8B49-2A0D7B157BC8}" srcOrd="0" destOrd="0" presId="urn:microsoft.com/office/officeart/2005/8/layout/hierarchy3"/>
    <dgm:cxn modelId="{F851C776-C88D-4A77-9C45-9BBB7C63FFAD}" type="presOf" srcId="{1339226E-C9E0-4BF3-A910-88CC6F0AB719}" destId="{1E7E6AE2-542D-47E0-B214-ACC9174E9EF2}" srcOrd="0" destOrd="0" presId="urn:microsoft.com/office/officeart/2005/8/layout/hierarchy3"/>
    <dgm:cxn modelId="{7E6E3A16-0E49-4464-B17D-EEF81087A55E}" srcId="{5C595C64-1E5C-4D38-BDFB-ADCE3E500ED8}" destId="{D5AB9FB6-0F7C-4AA9-A69C-D13A5EF992A4}" srcOrd="2" destOrd="0" parTransId="{CF3AA14B-A3E5-4570-882D-F13D26F74B50}" sibTransId="{4D99F3AF-C97B-430A-9E1A-2CEC16FCD305}"/>
    <dgm:cxn modelId="{991EA9DE-E68B-4C2A-9EC0-1918FBC8F88A}" srcId="{D5AB9FB6-0F7C-4AA9-A69C-D13A5EF992A4}" destId="{5CA628E2-5D13-4279-A979-17C02D259A5D}" srcOrd="0" destOrd="0" parTransId="{3FB7E578-561F-4143-9880-94FDE7F714C0}" sibTransId="{BDA15ADD-3257-46E6-AA78-D0CAD44CBBE3}"/>
    <dgm:cxn modelId="{177ABC7E-310A-4E21-B379-94B434F7E25B}" type="presOf" srcId="{0545F58F-37C0-49B3-B28D-690124F6C725}" destId="{94216386-AC86-4946-B123-51826F583161}" srcOrd="0" destOrd="0" presId="urn:microsoft.com/office/officeart/2005/8/layout/hierarchy3"/>
    <dgm:cxn modelId="{A6D05F4A-3C52-4E8D-95A3-DC2E5925899E}" type="presOf" srcId="{78FDEBDD-5CAD-4FFB-8D34-EE70AA8737BD}" destId="{D4447CB9-293B-48F2-8131-26AA87C3B26D}" srcOrd="0" destOrd="0" presId="urn:microsoft.com/office/officeart/2005/8/layout/hierarchy3"/>
    <dgm:cxn modelId="{67967B3E-C1EC-40F7-9FAF-73DFF449C4B7}" type="presOf" srcId="{6ECB9AB2-1636-47CA-8B05-55CD756A208D}" destId="{0624447F-49AD-4431-9276-7886DFCB6B7C}" srcOrd="0" destOrd="0" presId="urn:microsoft.com/office/officeart/2005/8/layout/hierarchy3"/>
    <dgm:cxn modelId="{B5AD7EEC-3552-4BEE-B9C2-E84EECA3AAA3}" type="presOf" srcId="{A695F677-B338-49FA-B6D6-37998CBC1741}" destId="{71BC6D7E-5F5A-4738-AB5A-D42941A28C2F}" srcOrd="0" destOrd="0" presId="urn:microsoft.com/office/officeart/2005/8/layout/hierarchy3"/>
    <dgm:cxn modelId="{C8494F16-4981-4E4F-8143-38A6A82E56DA}" type="presOf" srcId="{AB139C9E-FFC7-4890-8DA0-E8DAA7B2AFE6}" destId="{A3189ACA-0534-4F73-A176-61CFF05D5F31}" srcOrd="0" destOrd="0" presId="urn:microsoft.com/office/officeart/2005/8/layout/hierarchy3"/>
    <dgm:cxn modelId="{CC9B3AA6-A6F8-404D-BCE5-3A11919331D0}" srcId="{EE808FB7-A9EA-4F16-AEB1-95B6BB27FEE2}" destId="{3E34B92A-1609-4FE5-BD91-E5F9AD5E7860}" srcOrd="2" destOrd="0" parTransId="{59BFDE7E-25DE-456B-9448-D8F217C7F050}" sibTransId="{1C06D228-0E11-4D7E-B321-3FCC52E355FE}"/>
    <dgm:cxn modelId="{C5AA6993-3B2A-4F2E-B536-E6C9940BE8A4}" type="presOf" srcId="{5F99A7CD-403D-40B8-BB90-2F1BDD475F0C}" destId="{2E67E822-A9D5-4D16-B519-5C4CCB114F55}" srcOrd="0" destOrd="0" presId="urn:microsoft.com/office/officeart/2005/8/layout/hierarchy3"/>
    <dgm:cxn modelId="{1AD343FD-0AEE-4DB8-950D-B0A12EB9ACBB}" srcId="{5CAB4DF4-34C9-4960-9F0E-FD6C45134851}" destId="{FFD36A49-A5F0-409A-8925-045AD71B36D5}" srcOrd="4" destOrd="0" parTransId="{7F5759AA-2C1A-4CBE-BFC9-1805CCBD4675}" sibTransId="{10840117-34F3-49E0-8406-EC331D03EDDB}"/>
    <dgm:cxn modelId="{BD07209E-4247-4815-8665-4267ACE68989}" type="presOf" srcId="{3E34B92A-1609-4FE5-BD91-E5F9AD5E7860}" destId="{7B59B025-D153-4960-BB14-D5F5D95E8A07}" srcOrd="0" destOrd="0" presId="urn:microsoft.com/office/officeart/2005/8/layout/hierarchy3"/>
    <dgm:cxn modelId="{AD554D99-ACB0-4434-A775-87A395377280}" srcId="{CBC4554B-34AB-4936-9DB1-D24E4C0AD6B7}" destId="{E228C0F0-A551-4A46-9904-66BB22503B38}" srcOrd="4" destOrd="0" parTransId="{A695F677-B338-49FA-B6D6-37998CBC1741}" sibTransId="{2EA92C50-CDEB-4047-84F1-65EA64B74FCB}"/>
    <dgm:cxn modelId="{8CC37DA2-B2AB-4EFB-B4F4-55F9B1001F8E}" type="presOf" srcId="{59BFDE7E-25DE-456B-9448-D8F217C7F050}" destId="{C0251A5C-D3D2-4B0A-89A7-A5FC7FA8222D}" srcOrd="0" destOrd="0" presId="urn:microsoft.com/office/officeart/2005/8/layout/hierarchy3"/>
    <dgm:cxn modelId="{EF410E2D-E2AD-4A59-8B7E-27AF331C4835}" type="presOf" srcId="{EE808FB7-A9EA-4F16-AEB1-95B6BB27FEE2}" destId="{60B4F183-2045-4FF8-A43A-031EE788EB44}" srcOrd="0" destOrd="0" presId="urn:microsoft.com/office/officeart/2005/8/layout/hierarchy3"/>
    <dgm:cxn modelId="{5E1B971F-3ECC-4053-A7C3-B79A08AB9C0F}" srcId="{CBC4554B-34AB-4936-9DB1-D24E4C0AD6B7}" destId="{7A80CDBF-C278-40D5-863B-4C6984B4A8EC}" srcOrd="3" destOrd="0" parTransId="{2A68A100-99A1-4D00-821E-39467249A9C3}" sibTransId="{EC79756B-370A-45AC-B377-BBD90E707DE3}"/>
    <dgm:cxn modelId="{5E0C8B73-A8A6-47D0-941F-0FEFA4694798}" srcId="{5F99A7CD-403D-40B8-BB90-2F1BDD475F0C}" destId="{207C4546-17C7-49FB-8DC2-3A7B38996B5D}" srcOrd="1" destOrd="0" parTransId="{2AE5D857-D085-4DA4-BA85-C07FA80EF37F}" sibTransId="{5F9C8173-5BEF-48D6-A6BE-A69D8F9FB717}"/>
    <dgm:cxn modelId="{1D8C0BE0-FF54-4676-BCCC-724C259F174D}" type="presOf" srcId="{7C496C41-C45E-45BB-9CEF-88545DEF9BAF}" destId="{1CCE0710-D72D-4F13-9FA3-C9E70736D62E}" srcOrd="0" destOrd="0" presId="urn:microsoft.com/office/officeart/2005/8/layout/hierarchy3"/>
    <dgm:cxn modelId="{637A15D8-7153-4742-867B-5009B342FCE5}" srcId="{5C595C64-1E5C-4D38-BDFB-ADCE3E500ED8}" destId="{5CAB4DF4-34C9-4960-9F0E-FD6C45134851}" srcOrd="3" destOrd="0" parTransId="{BEB04713-7751-42D2-80BC-1DC30F1FC273}" sibTransId="{B7EC0F78-E3CA-479E-B69C-0D558DA029CA}"/>
    <dgm:cxn modelId="{B038BF02-15F8-43BC-BF66-593899520797}" srcId="{CBC4554B-34AB-4936-9DB1-D24E4C0AD6B7}" destId="{1223ABB2-C0EB-4699-A83C-C691030D8D2A}" srcOrd="2" destOrd="0" parTransId="{237E58F0-CDA9-4C70-B7FC-76150528A09F}" sibTransId="{24907853-9EAF-484D-A7FC-A29B5C607290}"/>
    <dgm:cxn modelId="{A187E9F6-120F-42EE-A503-B81E279460A4}" type="presOf" srcId="{2A68A100-99A1-4D00-821E-39467249A9C3}" destId="{B6EE62A5-B0A8-43DD-8004-A8B01001FF5B}" srcOrd="0" destOrd="0" presId="urn:microsoft.com/office/officeart/2005/8/layout/hierarchy3"/>
    <dgm:cxn modelId="{C8C28DF3-2AA1-4EC4-A324-8A715CECC3FA}" type="presOf" srcId="{7A80CDBF-C278-40D5-863B-4C6984B4A8EC}" destId="{74CB1C0F-F893-4825-99A4-C37DD9CDF427}" srcOrd="0" destOrd="0" presId="urn:microsoft.com/office/officeart/2005/8/layout/hierarchy3"/>
    <dgm:cxn modelId="{A197635E-EA4F-48F9-AA72-315D3466200D}" type="presOf" srcId="{9A723D10-3FB0-44C5-9756-85D8FBDEA9DA}" destId="{30B267CD-8D3B-4839-A000-BFB633BC7597}" srcOrd="0" destOrd="0" presId="urn:microsoft.com/office/officeart/2005/8/layout/hierarchy3"/>
    <dgm:cxn modelId="{C3E7C936-02CB-4C75-B951-E3C63748230C}" type="presOf" srcId="{E228C0F0-A551-4A46-9904-66BB22503B38}" destId="{4624136B-DB0F-4894-9E56-E75A5527333A}" srcOrd="0" destOrd="0" presId="urn:microsoft.com/office/officeart/2005/8/layout/hierarchy3"/>
    <dgm:cxn modelId="{192617A9-E2DC-4F66-955F-B6901B10B29B}" srcId="{5C595C64-1E5C-4D38-BDFB-ADCE3E500ED8}" destId="{EE808FB7-A9EA-4F16-AEB1-95B6BB27FEE2}" srcOrd="1" destOrd="0" parTransId="{3BD5F00B-C69E-4990-A35B-88B495919BA1}" sibTransId="{4EB7D845-48C2-4717-BB69-C5F7FCB562CA}"/>
    <dgm:cxn modelId="{3BA11C6F-9424-4AAF-AD8C-E4003B819160}" type="presOf" srcId="{CC8D5A51-2E26-4645-83C8-1C6739AA037E}" destId="{07599A75-A2B1-4A8D-AEEA-C784A3B6EDD8}" srcOrd="0" destOrd="0" presId="urn:microsoft.com/office/officeart/2005/8/layout/hierarchy3"/>
    <dgm:cxn modelId="{7F20A00D-951C-4091-9A94-A8DB70CEAC64}" srcId="{CBC4554B-34AB-4936-9DB1-D24E4C0AD6B7}" destId="{CC8D5A51-2E26-4645-83C8-1C6739AA037E}" srcOrd="1" destOrd="0" parTransId="{AC2765D3-3927-4890-B322-95BEA2BDA400}" sibTransId="{94CE8EC9-199C-4253-AD43-0808C4091F21}"/>
    <dgm:cxn modelId="{1DA523E9-68F3-469B-89B5-EA233EB6CAE4}" srcId="{EE808FB7-A9EA-4F16-AEB1-95B6BB27FEE2}" destId="{312D2508-3B2D-4B16-8AC1-7955C63341F0}" srcOrd="0" destOrd="0" parTransId="{F94E72C8-6D2C-465E-8800-8A79739FE7A7}" sibTransId="{652DC0B1-7153-4247-A9DE-9A7763F8A60E}"/>
    <dgm:cxn modelId="{A1457E92-5490-49FD-B6F3-7264DF017180}" type="presOf" srcId="{D5AB9FB6-0F7C-4AA9-A69C-D13A5EF992A4}" destId="{1272D518-3D3B-44A0-B26F-5D92978EB314}" srcOrd="0" destOrd="0" presId="urn:microsoft.com/office/officeart/2005/8/layout/hierarchy3"/>
    <dgm:cxn modelId="{C7AC2E3E-D74C-4F7E-80D6-593B89DB30C0}" srcId="{D5AB9FB6-0F7C-4AA9-A69C-D13A5EF992A4}" destId="{81C2FB41-DDB8-4D78-9707-03FFD79484A5}" srcOrd="2" destOrd="0" parTransId="{63C0C4C8-7305-41BC-AF45-0D9FE6B13FA4}" sibTransId="{6131F49D-77AF-456E-BE94-1DB9FA6FDAEF}"/>
    <dgm:cxn modelId="{4D1B75FC-BD5F-4C82-A00C-63EA6BDD0C17}" type="presOf" srcId="{5C595C64-1E5C-4D38-BDFB-ADCE3E500ED8}" destId="{566AAEE2-5C26-41E4-8BDD-523319EF059C}" srcOrd="0" destOrd="0" presId="urn:microsoft.com/office/officeart/2005/8/layout/hierarchy3"/>
    <dgm:cxn modelId="{731F74DF-25A5-41A2-8849-F152C3E91C6E}" type="presOf" srcId="{207C4546-17C7-49FB-8DC2-3A7B38996B5D}" destId="{732BDA13-2806-41E1-95AA-A2132C90009F}" srcOrd="0" destOrd="0" presId="urn:microsoft.com/office/officeart/2005/8/layout/hierarchy3"/>
    <dgm:cxn modelId="{3E260238-AF83-4501-8BA6-5CB852CEA423}" type="presOf" srcId="{237E58F0-CDA9-4C70-B7FC-76150528A09F}" destId="{1DD0F6F5-C317-470F-87B8-947E516D29E8}" srcOrd="0" destOrd="0" presId="urn:microsoft.com/office/officeart/2005/8/layout/hierarchy3"/>
    <dgm:cxn modelId="{D0AACF9B-D193-413A-870F-49421F817CFC}" type="presOf" srcId="{6F5C0498-DF73-4F20-BA03-936A3BD0E971}" destId="{FC211C4F-902D-4598-A03B-8D7316BC949E}" srcOrd="0" destOrd="0" presId="urn:microsoft.com/office/officeart/2005/8/layout/hierarchy3"/>
    <dgm:cxn modelId="{9CD0980F-ECF5-4E35-B200-1CA377C9E426}" type="presOf" srcId="{981753D5-0546-4354-BA1F-981FFEDD606C}" destId="{73B4B5DD-D98E-4268-83FA-0C88E3BB8CF2}" srcOrd="0" destOrd="0" presId="urn:microsoft.com/office/officeart/2005/8/layout/hierarchy3"/>
    <dgm:cxn modelId="{E6C70130-CC28-4961-BE30-D00621A8C2B7}" srcId="{CBC4554B-34AB-4936-9DB1-D24E4C0AD6B7}" destId="{7C496C41-C45E-45BB-9CEF-88545DEF9BAF}" srcOrd="0" destOrd="0" parTransId="{0545F58F-37C0-49B3-B28D-690124F6C725}" sibTransId="{280874F4-82A2-4840-B447-06B15F296847}"/>
    <dgm:cxn modelId="{605946AE-DEBA-4DB9-B8F1-642FC980D29C}" srcId="{5CAB4DF4-34C9-4960-9F0E-FD6C45134851}" destId="{AB139C9E-FFC7-4890-8DA0-E8DAA7B2AFE6}" srcOrd="3" destOrd="0" parTransId="{715CE429-1257-4858-B972-13FF1640557C}" sibTransId="{8BD77D02-6854-4770-ADCB-F22BECB0FB63}"/>
    <dgm:cxn modelId="{ED5EAF00-94E3-44FB-B4DE-C71F5F0D71CD}" type="presOf" srcId="{448F5B6A-7C87-47DE-8F6A-B633A11A1283}" destId="{3778CD05-4F88-4698-818C-BA19B04929B5}" srcOrd="0" destOrd="0" presId="urn:microsoft.com/office/officeart/2005/8/layout/hierarchy3"/>
    <dgm:cxn modelId="{583C874B-433C-4983-98C3-5F75A5F8538C}" type="presOf" srcId="{715CE429-1257-4858-B972-13FF1640557C}" destId="{EC022D31-85BE-4165-A94C-DA3919248D3E}" srcOrd="0" destOrd="0" presId="urn:microsoft.com/office/officeart/2005/8/layout/hierarchy3"/>
    <dgm:cxn modelId="{B6F4CC37-9B39-497A-814D-E0FACA30FECB}" srcId="{5C595C64-1E5C-4D38-BDFB-ADCE3E500ED8}" destId="{5F99A7CD-403D-40B8-BB90-2F1BDD475F0C}" srcOrd="0" destOrd="0" parTransId="{36881317-72D4-4D64-9E67-52EA7E844039}" sibTransId="{AF28C9E6-5E93-4867-9220-ABBA01931E0D}"/>
    <dgm:cxn modelId="{7871AA92-36D1-4593-9EB2-18CA002109CD}" srcId="{5F99A7CD-403D-40B8-BB90-2F1BDD475F0C}" destId="{4C065FF3-B5F1-4F40-AAD9-55BA7EF957FD}" srcOrd="2" destOrd="0" parTransId="{92D87E19-B076-4804-AEE3-AB4ADC6EBA3A}" sibTransId="{748D3508-5B17-416B-9D37-8ACC6560D349}"/>
    <dgm:cxn modelId="{7D04864B-512B-44BD-BA62-26F00D49E1C7}" type="presOf" srcId="{92D87E19-B076-4804-AEE3-AB4ADC6EBA3A}" destId="{3247829F-B0EF-4761-ACDC-55B862445F4B}" srcOrd="0" destOrd="0" presId="urn:microsoft.com/office/officeart/2005/8/layout/hierarchy3"/>
    <dgm:cxn modelId="{F6CF9511-61DD-4680-A760-95F97B3DE897}" type="presOf" srcId="{3FB7E578-561F-4143-9880-94FDE7F714C0}" destId="{E83179FE-A90D-439E-A6D4-ADA8CF9999E8}" srcOrd="0" destOrd="0" presId="urn:microsoft.com/office/officeart/2005/8/layout/hierarchy3"/>
    <dgm:cxn modelId="{58499BDB-A532-45DC-B32E-F2BB5FFC2BEA}" type="presOf" srcId="{5CAB4DF4-34C9-4960-9F0E-FD6C45134851}" destId="{9C48C616-C1F7-4F39-9E6C-C803E7A951F1}" srcOrd="1" destOrd="0" presId="urn:microsoft.com/office/officeart/2005/8/layout/hierarchy3"/>
    <dgm:cxn modelId="{7B1C8E3F-F665-4B02-A8E6-C908516600F2}" type="presOf" srcId="{5CAB4DF4-34C9-4960-9F0E-FD6C45134851}" destId="{5207C903-9A2D-4BBD-8D6C-9958635D65A9}" srcOrd="0" destOrd="0" presId="urn:microsoft.com/office/officeart/2005/8/layout/hierarchy3"/>
    <dgm:cxn modelId="{8F87DA35-901B-44BB-825C-4E2E9330E5F9}" type="presOf" srcId="{5F99A7CD-403D-40B8-BB90-2F1BDD475F0C}" destId="{DDDF8713-374B-4D1F-A1E9-CDEF16EB3C79}" srcOrd="1" destOrd="0" presId="urn:microsoft.com/office/officeart/2005/8/layout/hierarchy3"/>
    <dgm:cxn modelId="{A55E91A3-C4C7-449F-AA1E-69BE7B707440}" type="presOf" srcId="{81C2FB41-DDB8-4D78-9707-03FFD79484A5}" destId="{31A428CA-5B69-4C59-AA30-A13C3C7335B2}" srcOrd="0" destOrd="0" presId="urn:microsoft.com/office/officeart/2005/8/layout/hierarchy3"/>
    <dgm:cxn modelId="{FB164F35-6258-4541-8E23-BB4C95EBB5F5}" type="presOf" srcId="{312D2508-3B2D-4B16-8AC1-7955C63341F0}" destId="{76721286-3C8E-42F8-8E11-E351352B2D07}" srcOrd="0" destOrd="0" presId="urn:microsoft.com/office/officeart/2005/8/layout/hierarchy3"/>
    <dgm:cxn modelId="{8AC1FA37-2111-4D0D-AEBD-8805DC8AB1F5}" type="presOf" srcId="{63C0C4C8-7305-41BC-AF45-0D9FE6B13FA4}" destId="{A9499A43-E082-407F-9E0F-DD667CCCDA5D}" srcOrd="0" destOrd="0" presId="urn:microsoft.com/office/officeart/2005/8/layout/hierarchy3"/>
    <dgm:cxn modelId="{4F3EB355-227C-4F0F-AF2D-DA6A71080544}" type="presOf" srcId="{AC2765D3-3927-4890-B322-95BEA2BDA400}" destId="{86387FEC-6DC8-4655-8537-7D9076F0B21E}" srcOrd="0" destOrd="0" presId="urn:microsoft.com/office/officeart/2005/8/layout/hierarchy3"/>
    <dgm:cxn modelId="{38DF37FC-03DD-47ED-AC9A-5114E28A7C57}" type="presOf" srcId="{5CA628E2-5D13-4279-A979-17C02D259A5D}" destId="{8DD9BC3E-F859-4459-A935-E4D93B6DA243}" srcOrd="0" destOrd="0" presId="urn:microsoft.com/office/officeart/2005/8/layout/hierarchy3"/>
    <dgm:cxn modelId="{8B1CE909-B769-4A03-B35A-750FACE37996}" type="presOf" srcId="{5319F77F-EB7B-45F6-B1DD-5293F74CC728}" destId="{E1DA0E7A-8D2C-49BD-B2A4-FB360FBEFD87}" srcOrd="0" destOrd="0" presId="urn:microsoft.com/office/officeart/2005/8/layout/hierarchy3"/>
    <dgm:cxn modelId="{64920BA7-F616-49CE-980E-A23C41F2AC36}" type="presOf" srcId="{EE808FB7-A9EA-4F16-AEB1-95B6BB27FEE2}" destId="{65BD9139-65F5-41E3-9F64-1B175E75A101}" srcOrd="1" destOrd="0" presId="urn:microsoft.com/office/officeart/2005/8/layout/hierarchy3"/>
    <dgm:cxn modelId="{C1BD3F09-EE77-403F-8149-7A30783EE98E}" type="presOf" srcId="{2AE5D857-D085-4DA4-BA85-C07FA80EF37F}" destId="{250C7300-3259-453F-9636-79A33302BB95}" srcOrd="0" destOrd="0" presId="urn:microsoft.com/office/officeart/2005/8/layout/hierarchy3"/>
    <dgm:cxn modelId="{483C9BA2-0AB5-4346-AB61-7B770CF7C11C}" srcId="{D5AB9FB6-0F7C-4AA9-A69C-D13A5EF992A4}" destId="{78FDEBDD-5CAD-4FFB-8D34-EE70AA8737BD}" srcOrd="1" destOrd="0" parTransId="{4D3CE4F8-699D-4CEA-9D0C-32625F8406DA}" sibTransId="{87D962BE-1D26-4409-BC26-72D1F0ADC8B6}"/>
    <dgm:cxn modelId="{6526A477-2A2F-444E-9D0D-C8C737D60639}" srcId="{5C595C64-1E5C-4D38-BDFB-ADCE3E500ED8}" destId="{CBC4554B-34AB-4936-9DB1-D24E4C0AD6B7}" srcOrd="4" destOrd="0" parTransId="{B6136864-F491-4D5E-AA0A-48C9138A1E5B}" sibTransId="{CC0E791F-7683-4605-999F-3A4A640784B8}"/>
    <dgm:cxn modelId="{C75E2AF1-3FB7-4CE4-A940-E073D9EF091A}" srcId="{5CAB4DF4-34C9-4960-9F0E-FD6C45134851}" destId="{9A723D10-3FB0-44C5-9756-85D8FBDEA9DA}" srcOrd="1" destOrd="0" parTransId="{5319F77F-EB7B-45F6-B1DD-5293F74CC728}" sibTransId="{C1AD3D25-7B13-4D9F-8E7E-FD3ADE0679C4}"/>
    <dgm:cxn modelId="{84ED3CCE-9E1E-4913-90C6-01987F8BAD93}" srcId="{EE808FB7-A9EA-4F16-AEB1-95B6BB27FEE2}" destId="{675129E9-AAEF-4589-B9FC-D737E64FFA0D}" srcOrd="3" destOrd="0" parTransId="{1339226E-C9E0-4BF3-A910-88CC6F0AB719}" sibTransId="{46E5C501-B349-45C0-BAB5-AB5CA94FB3A2}"/>
    <dgm:cxn modelId="{BFFD501F-4594-45C5-ADF7-84C9CFD9D77A}" srcId="{EE808FB7-A9EA-4F16-AEB1-95B6BB27FEE2}" destId="{B7765DD0-4AE1-4A20-B44C-3C8C7D732755}" srcOrd="1" destOrd="0" parTransId="{AC7AF69F-2914-4E90-935D-83D21F08D0F7}" sibTransId="{9235B66D-C12A-498F-A744-394A7037FB6D}"/>
    <dgm:cxn modelId="{0251AD66-7BA3-43BC-9064-47E265311C63}" srcId="{5F99A7CD-403D-40B8-BB90-2F1BDD475F0C}" destId="{981753D5-0546-4354-BA1F-981FFEDD606C}" srcOrd="0" destOrd="0" parTransId="{6ECB9AB2-1636-47CA-8B05-55CD756A208D}" sibTransId="{8546C56B-F135-43B7-9FF8-C5BD98B03008}"/>
    <dgm:cxn modelId="{8A961241-2783-402C-9273-1AC36220ECF6}" type="presOf" srcId="{D5AB9FB6-0F7C-4AA9-A69C-D13A5EF992A4}" destId="{140A25F4-A7EF-42BA-8BF9-6DEDA5A2C7FE}" srcOrd="1" destOrd="0" presId="urn:microsoft.com/office/officeart/2005/8/layout/hierarchy3"/>
    <dgm:cxn modelId="{EDE9ED3F-4116-4CF4-8AB2-5C0AF5C304D5}" type="presOf" srcId="{4B16B56D-4E7C-49F0-9F61-EE63B34C4425}" destId="{5D6CEB75-A4C9-4080-A3CB-F84FEF9E45B3}" srcOrd="0" destOrd="0" presId="urn:microsoft.com/office/officeart/2005/8/layout/hierarchy3"/>
    <dgm:cxn modelId="{BE812490-8DF3-41EE-9C20-0BDD7B4C2D5C}" srcId="{5CAB4DF4-34C9-4960-9F0E-FD6C45134851}" destId="{448F5B6A-7C87-47DE-8F6A-B633A11A1283}" srcOrd="2" destOrd="0" parTransId="{8B070EC9-2A3B-4632-B631-8C85C014E982}" sibTransId="{C32C597F-45E5-46A3-B264-AC44B2A5F3CC}"/>
    <dgm:cxn modelId="{DB76A2B0-31E5-448E-A95D-8A00B3A74235}" type="presOf" srcId="{7F5759AA-2C1A-4CBE-BFC9-1805CCBD4675}" destId="{F5F5EE94-85E1-4DF0-B6D7-8083982B1DAF}" srcOrd="0" destOrd="0" presId="urn:microsoft.com/office/officeart/2005/8/layout/hierarchy3"/>
    <dgm:cxn modelId="{FA7654C3-85F6-47E0-BFBC-3AA042D95E0A}" type="presOf" srcId="{675129E9-AAEF-4589-B9FC-D737E64FFA0D}" destId="{65ACD586-D8F2-4E93-B0F7-AA9EA46D64A2}" srcOrd="0" destOrd="0" presId="urn:microsoft.com/office/officeart/2005/8/layout/hierarchy3"/>
    <dgm:cxn modelId="{183143CA-64E8-48F2-B416-E49C9099506D}" type="presOf" srcId="{F94E72C8-6D2C-465E-8800-8A79739FE7A7}" destId="{7E1D72AE-6C0F-47F1-805E-A26D7F6C8946}" srcOrd="0" destOrd="0" presId="urn:microsoft.com/office/officeart/2005/8/layout/hierarchy3"/>
    <dgm:cxn modelId="{12FCED78-0DD4-41E7-8BBA-28B17CE7D5D6}" srcId="{5CAB4DF4-34C9-4960-9F0E-FD6C45134851}" destId="{6F5C0498-DF73-4F20-BA03-936A3BD0E971}" srcOrd="0" destOrd="0" parTransId="{4B16B56D-4E7C-49F0-9F61-EE63B34C4425}" sibTransId="{CAF1CAB1-CB5A-4A41-A129-06B53B8DE316}"/>
    <dgm:cxn modelId="{B8E3E3BA-1B09-4BA9-B475-69537017FF30}" type="presOf" srcId="{1223ABB2-C0EB-4699-A83C-C691030D8D2A}" destId="{45E17C7A-D7B2-4FCB-859F-A3C075E877CE}" srcOrd="0" destOrd="0" presId="urn:microsoft.com/office/officeart/2005/8/layout/hierarchy3"/>
    <dgm:cxn modelId="{CFEB012E-F27D-4D19-B25F-96E429873CAE}" type="presOf" srcId="{4C065FF3-B5F1-4F40-AAD9-55BA7EF957FD}" destId="{424BEDD6-FCF8-4127-A984-A0FF9F3CD4C9}" srcOrd="0" destOrd="0" presId="urn:microsoft.com/office/officeart/2005/8/layout/hierarchy3"/>
    <dgm:cxn modelId="{0C41A5D0-1B85-4C3B-9D87-434694CFFBEC}" type="presParOf" srcId="{566AAEE2-5C26-41E4-8BDD-523319EF059C}" destId="{56B4B3BB-87F8-49E5-8139-97C1CF561539}" srcOrd="0" destOrd="0" presId="urn:microsoft.com/office/officeart/2005/8/layout/hierarchy3"/>
    <dgm:cxn modelId="{588F3109-2F21-4601-915C-F4AA203DE872}" type="presParOf" srcId="{56B4B3BB-87F8-49E5-8139-97C1CF561539}" destId="{3D34FB1E-1688-4A66-B543-E0979AE95688}" srcOrd="0" destOrd="0" presId="urn:microsoft.com/office/officeart/2005/8/layout/hierarchy3"/>
    <dgm:cxn modelId="{BDDB6556-0C36-4CB6-826C-3AC129186842}" type="presParOf" srcId="{3D34FB1E-1688-4A66-B543-E0979AE95688}" destId="{2E67E822-A9D5-4D16-B519-5C4CCB114F55}" srcOrd="0" destOrd="0" presId="urn:microsoft.com/office/officeart/2005/8/layout/hierarchy3"/>
    <dgm:cxn modelId="{7E463787-49AE-4FE4-BDA6-378AE20392D3}" type="presParOf" srcId="{3D34FB1E-1688-4A66-B543-E0979AE95688}" destId="{DDDF8713-374B-4D1F-A1E9-CDEF16EB3C79}" srcOrd="1" destOrd="0" presId="urn:microsoft.com/office/officeart/2005/8/layout/hierarchy3"/>
    <dgm:cxn modelId="{587144FD-7519-43F1-9494-41E694B0D367}" type="presParOf" srcId="{56B4B3BB-87F8-49E5-8139-97C1CF561539}" destId="{8CB101DE-848B-41B5-B05B-2DEFF73300C8}" srcOrd="1" destOrd="0" presId="urn:microsoft.com/office/officeart/2005/8/layout/hierarchy3"/>
    <dgm:cxn modelId="{615A89CB-3DFB-4D91-9211-F6B326B5D3B6}" type="presParOf" srcId="{8CB101DE-848B-41B5-B05B-2DEFF73300C8}" destId="{0624447F-49AD-4431-9276-7886DFCB6B7C}" srcOrd="0" destOrd="0" presId="urn:microsoft.com/office/officeart/2005/8/layout/hierarchy3"/>
    <dgm:cxn modelId="{91EE4588-8AB8-4EC9-834B-63707A34C960}" type="presParOf" srcId="{8CB101DE-848B-41B5-B05B-2DEFF73300C8}" destId="{73B4B5DD-D98E-4268-83FA-0C88E3BB8CF2}" srcOrd="1" destOrd="0" presId="urn:microsoft.com/office/officeart/2005/8/layout/hierarchy3"/>
    <dgm:cxn modelId="{4BDF9596-56AB-4B63-88CA-C823DAFE4C39}" type="presParOf" srcId="{8CB101DE-848B-41B5-B05B-2DEFF73300C8}" destId="{250C7300-3259-453F-9636-79A33302BB95}" srcOrd="2" destOrd="0" presId="urn:microsoft.com/office/officeart/2005/8/layout/hierarchy3"/>
    <dgm:cxn modelId="{74BBC63C-2DD0-46D1-A8DE-66CD90CA3C0A}" type="presParOf" srcId="{8CB101DE-848B-41B5-B05B-2DEFF73300C8}" destId="{732BDA13-2806-41E1-95AA-A2132C90009F}" srcOrd="3" destOrd="0" presId="urn:microsoft.com/office/officeart/2005/8/layout/hierarchy3"/>
    <dgm:cxn modelId="{ABD44636-66AE-46A1-88A7-4B917AAE706B}" type="presParOf" srcId="{8CB101DE-848B-41B5-B05B-2DEFF73300C8}" destId="{3247829F-B0EF-4761-ACDC-55B862445F4B}" srcOrd="4" destOrd="0" presId="urn:microsoft.com/office/officeart/2005/8/layout/hierarchy3"/>
    <dgm:cxn modelId="{26C8E066-E3D1-43A5-AFE4-9795CA3CA927}" type="presParOf" srcId="{8CB101DE-848B-41B5-B05B-2DEFF73300C8}" destId="{424BEDD6-FCF8-4127-A984-A0FF9F3CD4C9}" srcOrd="5" destOrd="0" presId="urn:microsoft.com/office/officeart/2005/8/layout/hierarchy3"/>
    <dgm:cxn modelId="{50ACF1E2-119B-4045-8355-B2E11B86BE08}" type="presParOf" srcId="{566AAEE2-5C26-41E4-8BDD-523319EF059C}" destId="{365B9A2F-4AF6-41B1-A843-29200018CFE6}" srcOrd="1" destOrd="0" presId="urn:microsoft.com/office/officeart/2005/8/layout/hierarchy3"/>
    <dgm:cxn modelId="{F65A7F8D-A878-4768-AF19-5E13E4C34CB9}" type="presParOf" srcId="{365B9A2F-4AF6-41B1-A843-29200018CFE6}" destId="{55C675C4-2023-41A2-9180-0975FB69F797}" srcOrd="0" destOrd="0" presId="urn:microsoft.com/office/officeart/2005/8/layout/hierarchy3"/>
    <dgm:cxn modelId="{365B7A55-80B6-44A5-A950-BBBE543F4E6D}" type="presParOf" srcId="{55C675C4-2023-41A2-9180-0975FB69F797}" destId="{60B4F183-2045-4FF8-A43A-031EE788EB44}" srcOrd="0" destOrd="0" presId="urn:microsoft.com/office/officeart/2005/8/layout/hierarchy3"/>
    <dgm:cxn modelId="{D8D682E6-57F1-412C-A6CA-C6A106A931F9}" type="presParOf" srcId="{55C675C4-2023-41A2-9180-0975FB69F797}" destId="{65BD9139-65F5-41E3-9F64-1B175E75A101}" srcOrd="1" destOrd="0" presId="urn:microsoft.com/office/officeart/2005/8/layout/hierarchy3"/>
    <dgm:cxn modelId="{49AE1B26-48FA-4B90-9A5E-3BDB67366774}" type="presParOf" srcId="{365B9A2F-4AF6-41B1-A843-29200018CFE6}" destId="{4D9257F9-0BBB-446B-A6EA-5E9B2039443D}" srcOrd="1" destOrd="0" presId="urn:microsoft.com/office/officeart/2005/8/layout/hierarchy3"/>
    <dgm:cxn modelId="{DA1F141B-D3F0-492A-A81F-473F3F2DC7DE}" type="presParOf" srcId="{4D9257F9-0BBB-446B-A6EA-5E9B2039443D}" destId="{7E1D72AE-6C0F-47F1-805E-A26D7F6C8946}" srcOrd="0" destOrd="0" presId="urn:microsoft.com/office/officeart/2005/8/layout/hierarchy3"/>
    <dgm:cxn modelId="{09AE432A-07A0-4676-BD1A-12114EC43C5C}" type="presParOf" srcId="{4D9257F9-0BBB-446B-A6EA-5E9B2039443D}" destId="{76721286-3C8E-42F8-8E11-E351352B2D07}" srcOrd="1" destOrd="0" presId="urn:microsoft.com/office/officeart/2005/8/layout/hierarchy3"/>
    <dgm:cxn modelId="{D6CB8865-7E63-49C6-B78A-6D8505505138}" type="presParOf" srcId="{4D9257F9-0BBB-446B-A6EA-5E9B2039443D}" destId="{54D833AF-7978-4739-BB94-B2B012E52B49}" srcOrd="2" destOrd="0" presId="urn:microsoft.com/office/officeart/2005/8/layout/hierarchy3"/>
    <dgm:cxn modelId="{4ECFEC5B-5F95-44B0-9305-DEA09403F95B}" type="presParOf" srcId="{4D9257F9-0BBB-446B-A6EA-5E9B2039443D}" destId="{EB5CAEEE-C05B-40A0-8B49-2A0D7B157BC8}" srcOrd="3" destOrd="0" presId="urn:microsoft.com/office/officeart/2005/8/layout/hierarchy3"/>
    <dgm:cxn modelId="{9475FA3F-3FA0-44B9-9AC2-6BEB4F019622}" type="presParOf" srcId="{4D9257F9-0BBB-446B-A6EA-5E9B2039443D}" destId="{C0251A5C-D3D2-4B0A-89A7-A5FC7FA8222D}" srcOrd="4" destOrd="0" presId="urn:microsoft.com/office/officeart/2005/8/layout/hierarchy3"/>
    <dgm:cxn modelId="{CCD8368E-011A-447F-8707-0F831EB02E0D}" type="presParOf" srcId="{4D9257F9-0BBB-446B-A6EA-5E9B2039443D}" destId="{7B59B025-D153-4960-BB14-D5F5D95E8A07}" srcOrd="5" destOrd="0" presId="urn:microsoft.com/office/officeart/2005/8/layout/hierarchy3"/>
    <dgm:cxn modelId="{B45D232A-1467-4BF6-85E8-92CC9F6402D0}" type="presParOf" srcId="{4D9257F9-0BBB-446B-A6EA-5E9B2039443D}" destId="{1E7E6AE2-542D-47E0-B214-ACC9174E9EF2}" srcOrd="6" destOrd="0" presId="urn:microsoft.com/office/officeart/2005/8/layout/hierarchy3"/>
    <dgm:cxn modelId="{F688BB18-3797-4BE0-ABE6-8F0A95FEEA63}" type="presParOf" srcId="{4D9257F9-0BBB-446B-A6EA-5E9B2039443D}" destId="{65ACD586-D8F2-4E93-B0F7-AA9EA46D64A2}" srcOrd="7" destOrd="0" presId="urn:microsoft.com/office/officeart/2005/8/layout/hierarchy3"/>
    <dgm:cxn modelId="{E0B1825B-F79A-43BC-8391-D54603398D7C}" type="presParOf" srcId="{566AAEE2-5C26-41E4-8BDD-523319EF059C}" destId="{23C79052-3344-456F-8B8D-A9066A3C6BE9}" srcOrd="2" destOrd="0" presId="urn:microsoft.com/office/officeart/2005/8/layout/hierarchy3"/>
    <dgm:cxn modelId="{05C2E4B2-0862-4CE8-96AB-56DE7CD82CDE}" type="presParOf" srcId="{23C79052-3344-456F-8B8D-A9066A3C6BE9}" destId="{813632EB-08EB-4092-92F2-700882DAE90B}" srcOrd="0" destOrd="0" presId="urn:microsoft.com/office/officeart/2005/8/layout/hierarchy3"/>
    <dgm:cxn modelId="{925399A0-AD10-4474-A2D5-6FF6E77AD99E}" type="presParOf" srcId="{813632EB-08EB-4092-92F2-700882DAE90B}" destId="{1272D518-3D3B-44A0-B26F-5D92978EB314}" srcOrd="0" destOrd="0" presId="urn:microsoft.com/office/officeart/2005/8/layout/hierarchy3"/>
    <dgm:cxn modelId="{409BC870-79E9-46C2-BABE-BDC0649C8A49}" type="presParOf" srcId="{813632EB-08EB-4092-92F2-700882DAE90B}" destId="{140A25F4-A7EF-42BA-8BF9-6DEDA5A2C7FE}" srcOrd="1" destOrd="0" presId="urn:microsoft.com/office/officeart/2005/8/layout/hierarchy3"/>
    <dgm:cxn modelId="{BD8A18CC-E93B-4F29-A731-576026BC4C10}" type="presParOf" srcId="{23C79052-3344-456F-8B8D-A9066A3C6BE9}" destId="{754691A9-0CEE-4A8E-BF1B-1D2046881224}" srcOrd="1" destOrd="0" presId="urn:microsoft.com/office/officeart/2005/8/layout/hierarchy3"/>
    <dgm:cxn modelId="{212571F9-4AAA-4D54-9D5E-F91A6B929313}" type="presParOf" srcId="{754691A9-0CEE-4A8E-BF1B-1D2046881224}" destId="{E83179FE-A90D-439E-A6D4-ADA8CF9999E8}" srcOrd="0" destOrd="0" presId="urn:microsoft.com/office/officeart/2005/8/layout/hierarchy3"/>
    <dgm:cxn modelId="{24574314-446D-465B-89E7-891989F39044}" type="presParOf" srcId="{754691A9-0CEE-4A8E-BF1B-1D2046881224}" destId="{8DD9BC3E-F859-4459-A935-E4D93B6DA243}" srcOrd="1" destOrd="0" presId="urn:microsoft.com/office/officeart/2005/8/layout/hierarchy3"/>
    <dgm:cxn modelId="{8A642E2C-2373-4F17-92E6-A13362D91029}" type="presParOf" srcId="{754691A9-0CEE-4A8E-BF1B-1D2046881224}" destId="{4A73DBE5-8715-488A-877C-4B1B7FECB689}" srcOrd="2" destOrd="0" presId="urn:microsoft.com/office/officeart/2005/8/layout/hierarchy3"/>
    <dgm:cxn modelId="{23E405A0-9A2F-4B81-9B25-6FACA3D111E6}" type="presParOf" srcId="{754691A9-0CEE-4A8E-BF1B-1D2046881224}" destId="{D4447CB9-293B-48F2-8131-26AA87C3B26D}" srcOrd="3" destOrd="0" presId="urn:microsoft.com/office/officeart/2005/8/layout/hierarchy3"/>
    <dgm:cxn modelId="{D2E9B2BB-7E75-4323-A98B-0235928793ED}" type="presParOf" srcId="{754691A9-0CEE-4A8E-BF1B-1D2046881224}" destId="{A9499A43-E082-407F-9E0F-DD667CCCDA5D}" srcOrd="4" destOrd="0" presId="urn:microsoft.com/office/officeart/2005/8/layout/hierarchy3"/>
    <dgm:cxn modelId="{F53BB49D-81EF-45D6-ABE7-6D45E8F11548}" type="presParOf" srcId="{754691A9-0CEE-4A8E-BF1B-1D2046881224}" destId="{31A428CA-5B69-4C59-AA30-A13C3C7335B2}" srcOrd="5" destOrd="0" presId="urn:microsoft.com/office/officeart/2005/8/layout/hierarchy3"/>
    <dgm:cxn modelId="{6C8B97B4-6B71-4DC3-965B-BE4C6E8E94C6}" type="presParOf" srcId="{566AAEE2-5C26-41E4-8BDD-523319EF059C}" destId="{553AB951-325F-4184-BA83-EAC5FC61A57C}" srcOrd="3" destOrd="0" presId="urn:microsoft.com/office/officeart/2005/8/layout/hierarchy3"/>
    <dgm:cxn modelId="{B225997C-BC3B-408A-9AAF-CE922861F690}" type="presParOf" srcId="{553AB951-325F-4184-BA83-EAC5FC61A57C}" destId="{58D0F2A9-C097-450F-867B-A343DFDBDB79}" srcOrd="0" destOrd="0" presId="urn:microsoft.com/office/officeart/2005/8/layout/hierarchy3"/>
    <dgm:cxn modelId="{9467A2DD-1CE6-42A6-B332-A01C138C8EE2}" type="presParOf" srcId="{58D0F2A9-C097-450F-867B-A343DFDBDB79}" destId="{5207C903-9A2D-4BBD-8D6C-9958635D65A9}" srcOrd="0" destOrd="0" presId="urn:microsoft.com/office/officeart/2005/8/layout/hierarchy3"/>
    <dgm:cxn modelId="{74BDA2F4-1CF4-4A9E-8B22-25DF8FB4AF98}" type="presParOf" srcId="{58D0F2A9-C097-450F-867B-A343DFDBDB79}" destId="{9C48C616-C1F7-4F39-9E6C-C803E7A951F1}" srcOrd="1" destOrd="0" presId="urn:microsoft.com/office/officeart/2005/8/layout/hierarchy3"/>
    <dgm:cxn modelId="{72205C0C-D760-4F96-8602-6BBBF347AA9F}" type="presParOf" srcId="{553AB951-325F-4184-BA83-EAC5FC61A57C}" destId="{94B8DF32-941D-449A-9604-B33A6912CC00}" srcOrd="1" destOrd="0" presId="urn:microsoft.com/office/officeart/2005/8/layout/hierarchy3"/>
    <dgm:cxn modelId="{34AFAAB5-ACB3-4877-A63F-03A721DDF8FA}" type="presParOf" srcId="{94B8DF32-941D-449A-9604-B33A6912CC00}" destId="{5D6CEB75-A4C9-4080-A3CB-F84FEF9E45B3}" srcOrd="0" destOrd="0" presId="urn:microsoft.com/office/officeart/2005/8/layout/hierarchy3"/>
    <dgm:cxn modelId="{B1A5DD18-8DC7-4B18-BAFA-2535AA414BA1}" type="presParOf" srcId="{94B8DF32-941D-449A-9604-B33A6912CC00}" destId="{FC211C4F-902D-4598-A03B-8D7316BC949E}" srcOrd="1" destOrd="0" presId="urn:microsoft.com/office/officeart/2005/8/layout/hierarchy3"/>
    <dgm:cxn modelId="{BF832F61-BE79-4BE2-B1B2-06E1085D9977}" type="presParOf" srcId="{94B8DF32-941D-449A-9604-B33A6912CC00}" destId="{E1DA0E7A-8D2C-49BD-B2A4-FB360FBEFD87}" srcOrd="2" destOrd="0" presId="urn:microsoft.com/office/officeart/2005/8/layout/hierarchy3"/>
    <dgm:cxn modelId="{28C1BC19-439E-4C96-87A5-2676FBEBB1E9}" type="presParOf" srcId="{94B8DF32-941D-449A-9604-B33A6912CC00}" destId="{30B267CD-8D3B-4839-A000-BFB633BC7597}" srcOrd="3" destOrd="0" presId="urn:microsoft.com/office/officeart/2005/8/layout/hierarchy3"/>
    <dgm:cxn modelId="{F57D9F54-78D4-47F9-8B2C-B607F16CFB19}" type="presParOf" srcId="{94B8DF32-941D-449A-9604-B33A6912CC00}" destId="{C66856BD-5939-4386-A1CF-BF4AB339D6CA}" srcOrd="4" destOrd="0" presId="urn:microsoft.com/office/officeart/2005/8/layout/hierarchy3"/>
    <dgm:cxn modelId="{57A70E36-718C-491C-AF1F-02D44D4F60A4}" type="presParOf" srcId="{94B8DF32-941D-449A-9604-B33A6912CC00}" destId="{3778CD05-4F88-4698-818C-BA19B04929B5}" srcOrd="5" destOrd="0" presId="urn:microsoft.com/office/officeart/2005/8/layout/hierarchy3"/>
    <dgm:cxn modelId="{D8906441-5C0D-48AA-A6B7-3FDEEE44847C}" type="presParOf" srcId="{94B8DF32-941D-449A-9604-B33A6912CC00}" destId="{EC022D31-85BE-4165-A94C-DA3919248D3E}" srcOrd="6" destOrd="0" presId="urn:microsoft.com/office/officeart/2005/8/layout/hierarchy3"/>
    <dgm:cxn modelId="{9E33F29B-EDBF-496D-A753-F01B389FBCB6}" type="presParOf" srcId="{94B8DF32-941D-449A-9604-B33A6912CC00}" destId="{A3189ACA-0534-4F73-A176-61CFF05D5F31}" srcOrd="7" destOrd="0" presId="urn:microsoft.com/office/officeart/2005/8/layout/hierarchy3"/>
    <dgm:cxn modelId="{FFE1C401-E2A1-4EB4-B7E1-168F85FFAF12}" type="presParOf" srcId="{94B8DF32-941D-449A-9604-B33A6912CC00}" destId="{F5F5EE94-85E1-4DF0-B6D7-8083982B1DAF}" srcOrd="8" destOrd="0" presId="urn:microsoft.com/office/officeart/2005/8/layout/hierarchy3"/>
    <dgm:cxn modelId="{722993C8-8BC7-4C8F-8B7C-B920EC28829B}" type="presParOf" srcId="{94B8DF32-941D-449A-9604-B33A6912CC00}" destId="{6070F36D-3205-4E7D-8DFC-0B5ED252B823}" srcOrd="9" destOrd="0" presId="urn:microsoft.com/office/officeart/2005/8/layout/hierarchy3"/>
    <dgm:cxn modelId="{C6D6784A-C1C1-4AA8-999B-8B87484E1AB8}" type="presParOf" srcId="{566AAEE2-5C26-41E4-8BDD-523319EF059C}" destId="{F7D66A49-75F7-44C5-89DA-C26821006F2A}" srcOrd="4" destOrd="0" presId="urn:microsoft.com/office/officeart/2005/8/layout/hierarchy3"/>
    <dgm:cxn modelId="{5218C8CB-6751-4F4A-81CA-78005A009926}" type="presParOf" srcId="{F7D66A49-75F7-44C5-89DA-C26821006F2A}" destId="{4E3D3678-21A1-4E27-B713-05F8E039D15F}" srcOrd="0" destOrd="0" presId="urn:microsoft.com/office/officeart/2005/8/layout/hierarchy3"/>
    <dgm:cxn modelId="{9C96F9A9-AB72-4908-ABF6-56BC9B3E8FE9}" type="presParOf" srcId="{4E3D3678-21A1-4E27-B713-05F8E039D15F}" destId="{95248228-DFE7-4E94-857B-72127C43D3DB}" srcOrd="0" destOrd="0" presId="urn:microsoft.com/office/officeart/2005/8/layout/hierarchy3"/>
    <dgm:cxn modelId="{B211A38D-C694-4CE7-9196-50A520EA075A}" type="presParOf" srcId="{4E3D3678-21A1-4E27-B713-05F8E039D15F}" destId="{215D22E5-8205-4E87-BB74-08F27595AAE5}" srcOrd="1" destOrd="0" presId="urn:microsoft.com/office/officeart/2005/8/layout/hierarchy3"/>
    <dgm:cxn modelId="{75898509-2E1D-4E8A-A8CC-10DD59E761C6}" type="presParOf" srcId="{F7D66A49-75F7-44C5-89DA-C26821006F2A}" destId="{A9BCF9E4-F0F6-4EDC-BC1F-C79C0E9BA39C}" srcOrd="1" destOrd="0" presId="urn:microsoft.com/office/officeart/2005/8/layout/hierarchy3"/>
    <dgm:cxn modelId="{7F281B51-E79C-465C-BD5A-9C24B00D7A0A}" type="presParOf" srcId="{A9BCF9E4-F0F6-4EDC-BC1F-C79C0E9BA39C}" destId="{94216386-AC86-4946-B123-51826F583161}" srcOrd="0" destOrd="0" presId="urn:microsoft.com/office/officeart/2005/8/layout/hierarchy3"/>
    <dgm:cxn modelId="{05E59012-B4CC-4E6C-B894-E0D44C4ADCF2}" type="presParOf" srcId="{A9BCF9E4-F0F6-4EDC-BC1F-C79C0E9BA39C}" destId="{1CCE0710-D72D-4F13-9FA3-C9E70736D62E}" srcOrd="1" destOrd="0" presId="urn:microsoft.com/office/officeart/2005/8/layout/hierarchy3"/>
    <dgm:cxn modelId="{13D5DB28-6E18-40DA-A2DF-050AAAEE327E}" type="presParOf" srcId="{A9BCF9E4-F0F6-4EDC-BC1F-C79C0E9BA39C}" destId="{86387FEC-6DC8-4655-8537-7D9076F0B21E}" srcOrd="2" destOrd="0" presId="urn:microsoft.com/office/officeart/2005/8/layout/hierarchy3"/>
    <dgm:cxn modelId="{5B8E6714-ED87-4958-9126-9CBE7BDCDBCD}" type="presParOf" srcId="{A9BCF9E4-F0F6-4EDC-BC1F-C79C0E9BA39C}" destId="{07599A75-A2B1-4A8D-AEEA-C784A3B6EDD8}" srcOrd="3" destOrd="0" presId="urn:microsoft.com/office/officeart/2005/8/layout/hierarchy3"/>
    <dgm:cxn modelId="{3609D474-32FA-4A9D-9BD7-C77A9FD5DF25}" type="presParOf" srcId="{A9BCF9E4-F0F6-4EDC-BC1F-C79C0E9BA39C}" destId="{1DD0F6F5-C317-470F-87B8-947E516D29E8}" srcOrd="4" destOrd="0" presId="urn:microsoft.com/office/officeart/2005/8/layout/hierarchy3"/>
    <dgm:cxn modelId="{B3BB6FDE-4B98-419E-AD72-F359A44518D5}" type="presParOf" srcId="{A9BCF9E4-F0F6-4EDC-BC1F-C79C0E9BA39C}" destId="{45E17C7A-D7B2-4FCB-859F-A3C075E877CE}" srcOrd="5" destOrd="0" presId="urn:microsoft.com/office/officeart/2005/8/layout/hierarchy3"/>
    <dgm:cxn modelId="{3957A59D-F5B6-4659-8A4B-E9E7F40B710E}" type="presParOf" srcId="{A9BCF9E4-F0F6-4EDC-BC1F-C79C0E9BA39C}" destId="{B6EE62A5-B0A8-43DD-8004-A8B01001FF5B}" srcOrd="6" destOrd="0" presId="urn:microsoft.com/office/officeart/2005/8/layout/hierarchy3"/>
    <dgm:cxn modelId="{7802D1DF-C668-4439-9523-E276B74D9DAD}" type="presParOf" srcId="{A9BCF9E4-F0F6-4EDC-BC1F-C79C0E9BA39C}" destId="{74CB1C0F-F893-4825-99A4-C37DD9CDF427}" srcOrd="7" destOrd="0" presId="urn:microsoft.com/office/officeart/2005/8/layout/hierarchy3"/>
    <dgm:cxn modelId="{47540F1F-7624-49C9-9E39-02BDDDA7CE9A}" type="presParOf" srcId="{A9BCF9E4-F0F6-4EDC-BC1F-C79C0E9BA39C}" destId="{71BC6D7E-5F5A-4738-AB5A-D42941A28C2F}" srcOrd="8" destOrd="0" presId="urn:microsoft.com/office/officeart/2005/8/layout/hierarchy3"/>
    <dgm:cxn modelId="{9E0EEB9D-5DB2-49DC-93B7-23164AD3B35B}" type="presParOf" srcId="{A9BCF9E4-F0F6-4EDC-BC1F-C79C0E9BA39C}" destId="{4624136B-DB0F-4894-9E56-E75A5527333A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67E822-A9D5-4D16-B519-5C4CCB114F55}">
      <dsp:nvSpPr>
        <dsp:cNvPr id="0" name=""/>
        <dsp:cNvSpPr/>
      </dsp:nvSpPr>
      <dsp:spPr>
        <a:xfrm>
          <a:off x="706380" y="4253"/>
          <a:ext cx="1557188" cy="7785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Training</a:t>
          </a:r>
        </a:p>
      </dsp:txBody>
      <dsp:txXfrm>
        <a:off x="729184" y="27057"/>
        <a:ext cx="1511580" cy="732986"/>
      </dsp:txXfrm>
    </dsp:sp>
    <dsp:sp modelId="{0624447F-49AD-4431-9276-7886DFCB6B7C}">
      <dsp:nvSpPr>
        <dsp:cNvPr id="0" name=""/>
        <dsp:cNvSpPr/>
      </dsp:nvSpPr>
      <dsp:spPr>
        <a:xfrm>
          <a:off x="862099" y="782847"/>
          <a:ext cx="155718" cy="583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945"/>
              </a:lnTo>
              <a:lnTo>
                <a:pt x="155718" y="58394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B4B5DD-D98E-4268-83FA-0C88E3BB8CF2}">
      <dsp:nvSpPr>
        <dsp:cNvPr id="0" name=""/>
        <dsp:cNvSpPr/>
      </dsp:nvSpPr>
      <dsp:spPr>
        <a:xfrm>
          <a:off x="1017818" y="977495"/>
          <a:ext cx="1245750" cy="778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Startup workshops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Business workshops</a:t>
          </a:r>
        </a:p>
      </dsp:txBody>
      <dsp:txXfrm>
        <a:off x="1040622" y="1000299"/>
        <a:ext cx="1200142" cy="732986"/>
      </dsp:txXfrm>
    </dsp:sp>
    <dsp:sp modelId="{250C7300-3259-453F-9636-79A33302BB95}">
      <dsp:nvSpPr>
        <dsp:cNvPr id="0" name=""/>
        <dsp:cNvSpPr/>
      </dsp:nvSpPr>
      <dsp:spPr>
        <a:xfrm>
          <a:off x="862099" y="782847"/>
          <a:ext cx="155718" cy="1557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7188"/>
              </a:lnTo>
              <a:lnTo>
                <a:pt x="155718" y="155718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2BDA13-2806-41E1-95AA-A2132C90009F}">
      <dsp:nvSpPr>
        <dsp:cNvPr id="0" name=""/>
        <dsp:cNvSpPr/>
      </dsp:nvSpPr>
      <dsp:spPr>
        <a:xfrm>
          <a:off x="1017818" y="1950738"/>
          <a:ext cx="1245750" cy="778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Entrepreneur Training Program (ETP)</a:t>
          </a:r>
        </a:p>
      </dsp:txBody>
      <dsp:txXfrm>
        <a:off x="1040622" y="1973542"/>
        <a:ext cx="1200142" cy="732986"/>
      </dsp:txXfrm>
    </dsp:sp>
    <dsp:sp modelId="{3247829F-B0EF-4761-ACDC-55B862445F4B}">
      <dsp:nvSpPr>
        <dsp:cNvPr id="0" name=""/>
        <dsp:cNvSpPr/>
      </dsp:nvSpPr>
      <dsp:spPr>
        <a:xfrm>
          <a:off x="862099" y="782847"/>
          <a:ext cx="155718" cy="2530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0431"/>
              </a:lnTo>
              <a:lnTo>
                <a:pt x="155718" y="253043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4BEDD6-FCF8-4127-A984-A0FF9F3CD4C9}">
      <dsp:nvSpPr>
        <dsp:cNvPr id="0" name=""/>
        <dsp:cNvSpPr/>
      </dsp:nvSpPr>
      <dsp:spPr>
        <a:xfrm>
          <a:off x="1017818" y="2923981"/>
          <a:ext cx="1245750" cy="778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Credit Building</a:t>
          </a:r>
        </a:p>
      </dsp:txBody>
      <dsp:txXfrm>
        <a:off x="1040622" y="2946785"/>
        <a:ext cx="1200142" cy="732986"/>
      </dsp:txXfrm>
    </dsp:sp>
    <dsp:sp modelId="{60B4F183-2045-4FF8-A43A-031EE788EB44}">
      <dsp:nvSpPr>
        <dsp:cNvPr id="0" name=""/>
        <dsp:cNvSpPr/>
      </dsp:nvSpPr>
      <dsp:spPr>
        <a:xfrm>
          <a:off x="2652865" y="4253"/>
          <a:ext cx="1557188" cy="7785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1 on 1 Counseling</a:t>
          </a:r>
        </a:p>
      </dsp:txBody>
      <dsp:txXfrm>
        <a:off x="2675669" y="27057"/>
        <a:ext cx="1511580" cy="732986"/>
      </dsp:txXfrm>
    </dsp:sp>
    <dsp:sp modelId="{7E1D72AE-6C0F-47F1-805E-A26D7F6C8946}">
      <dsp:nvSpPr>
        <dsp:cNvPr id="0" name=""/>
        <dsp:cNvSpPr/>
      </dsp:nvSpPr>
      <dsp:spPr>
        <a:xfrm>
          <a:off x="2808584" y="782847"/>
          <a:ext cx="155718" cy="583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3945"/>
              </a:lnTo>
              <a:lnTo>
                <a:pt x="155718" y="58394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21286-3C8E-42F8-8E11-E351352B2D07}">
      <dsp:nvSpPr>
        <dsp:cNvPr id="0" name=""/>
        <dsp:cNvSpPr/>
      </dsp:nvSpPr>
      <dsp:spPr>
        <a:xfrm>
          <a:off x="2964303" y="977495"/>
          <a:ext cx="1245750" cy="778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Startup</a:t>
          </a:r>
        </a:p>
      </dsp:txBody>
      <dsp:txXfrm>
        <a:off x="2987107" y="1000299"/>
        <a:ext cx="1200142" cy="732986"/>
      </dsp:txXfrm>
    </dsp:sp>
    <dsp:sp modelId="{54D833AF-7978-4739-BB94-B2B012E52B49}">
      <dsp:nvSpPr>
        <dsp:cNvPr id="0" name=""/>
        <dsp:cNvSpPr/>
      </dsp:nvSpPr>
      <dsp:spPr>
        <a:xfrm>
          <a:off x="2808584" y="782847"/>
          <a:ext cx="155718" cy="1557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7188"/>
              </a:lnTo>
              <a:lnTo>
                <a:pt x="155718" y="155718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CAEEE-C05B-40A0-8B49-2A0D7B157BC8}">
      <dsp:nvSpPr>
        <dsp:cNvPr id="0" name=""/>
        <dsp:cNvSpPr/>
      </dsp:nvSpPr>
      <dsp:spPr>
        <a:xfrm>
          <a:off x="2964303" y="1950738"/>
          <a:ext cx="1245750" cy="778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Operations &amp; Expansion</a:t>
          </a:r>
        </a:p>
      </dsp:txBody>
      <dsp:txXfrm>
        <a:off x="2987107" y="1973542"/>
        <a:ext cx="1200142" cy="732986"/>
      </dsp:txXfrm>
    </dsp:sp>
    <dsp:sp modelId="{C0251A5C-D3D2-4B0A-89A7-A5FC7FA8222D}">
      <dsp:nvSpPr>
        <dsp:cNvPr id="0" name=""/>
        <dsp:cNvSpPr/>
      </dsp:nvSpPr>
      <dsp:spPr>
        <a:xfrm>
          <a:off x="2808584" y="782847"/>
          <a:ext cx="166494" cy="2684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4032"/>
              </a:lnTo>
              <a:lnTo>
                <a:pt x="166494" y="268403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9B025-D153-4960-BB14-D5F5D95E8A07}">
      <dsp:nvSpPr>
        <dsp:cNvPr id="0" name=""/>
        <dsp:cNvSpPr/>
      </dsp:nvSpPr>
      <dsp:spPr>
        <a:xfrm>
          <a:off x="2975079" y="3077582"/>
          <a:ext cx="1245750" cy="778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Grant Application</a:t>
          </a:r>
        </a:p>
      </dsp:txBody>
      <dsp:txXfrm>
        <a:off x="2997883" y="3100386"/>
        <a:ext cx="1200142" cy="732986"/>
      </dsp:txXfrm>
    </dsp:sp>
    <dsp:sp modelId="{1E7E6AE2-542D-47E0-B214-ACC9174E9EF2}">
      <dsp:nvSpPr>
        <dsp:cNvPr id="0" name=""/>
        <dsp:cNvSpPr/>
      </dsp:nvSpPr>
      <dsp:spPr>
        <a:xfrm>
          <a:off x="2808584" y="782847"/>
          <a:ext cx="169260" cy="3688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8823"/>
              </a:lnTo>
              <a:lnTo>
                <a:pt x="169260" y="368882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CD586-D8F2-4E93-B0F7-AA9EA46D64A2}">
      <dsp:nvSpPr>
        <dsp:cNvPr id="0" name=""/>
        <dsp:cNvSpPr/>
      </dsp:nvSpPr>
      <dsp:spPr>
        <a:xfrm>
          <a:off x="2977844" y="4082373"/>
          <a:ext cx="1245750" cy="778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Credit /Asset Building</a:t>
          </a:r>
        </a:p>
      </dsp:txBody>
      <dsp:txXfrm>
        <a:off x="3000648" y="4105177"/>
        <a:ext cx="1200142" cy="732986"/>
      </dsp:txXfrm>
    </dsp:sp>
    <dsp:sp modelId="{1272D518-3D3B-44A0-B26F-5D92978EB314}">
      <dsp:nvSpPr>
        <dsp:cNvPr id="0" name=""/>
        <dsp:cNvSpPr/>
      </dsp:nvSpPr>
      <dsp:spPr>
        <a:xfrm>
          <a:off x="6421479" y="0"/>
          <a:ext cx="1557188" cy="7785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Lending</a:t>
          </a:r>
        </a:p>
      </dsp:txBody>
      <dsp:txXfrm>
        <a:off x="6444283" y="22804"/>
        <a:ext cx="1511580" cy="732986"/>
      </dsp:txXfrm>
    </dsp:sp>
    <dsp:sp modelId="{E83179FE-A90D-439E-A6D4-ADA8CF9999E8}">
      <dsp:nvSpPr>
        <dsp:cNvPr id="0" name=""/>
        <dsp:cNvSpPr/>
      </dsp:nvSpPr>
      <dsp:spPr>
        <a:xfrm>
          <a:off x="6577198" y="778594"/>
          <a:ext cx="371239" cy="588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198"/>
              </a:lnTo>
              <a:lnTo>
                <a:pt x="371239" y="58819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9BC3E-F859-4459-A935-E4D93B6DA243}">
      <dsp:nvSpPr>
        <dsp:cNvPr id="0" name=""/>
        <dsp:cNvSpPr/>
      </dsp:nvSpPr>
      <dsp:spPr>
        <a:xfrm>
          <a:off x="6948438" y="977495"/>
          <a:ext cx="1245750" cy="778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Mini microloans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(Up to $5,000 for credit building)</a:t>
          </a:r>
        </a:p>
      </dsp:txBody>
      <dsp:txXfrm>
        <a:off x="6971242" y="1000299"/>
        <a:ext cx="1200142" cy="732986"/>
      </dsp:txXfrm>
    </dsp:sp>
    <dsp:sp modelId="{4A73DBE5-8715-488A-877C-4B1B7FECB689}">
      <dsp:nvSpPr>
        <dsp:cNvPr id="0" name=""/>
        <dsp:cNvSpPr/>
      </dsp:nvSpPr>
      <dsp:spPr>
        <a:xfrm>
          <a:off x="6577198" y="778594"/>
          <a:ext cx="371239" cy="1561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441"/>
              </a:lnTo>
              <a:lnTo>
                <a:pt x="371239" y="156144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447CB9-293B-48F2-8131-26AA87C3B26D}">
      <dsp:nvSpPr>
        <dsp:cNvPr id="0" name=""/>
        <dsp:cNvSpPr/>
      </dsp:nvSpPr>
      <dsp:spPr>
        <a:xfrm>
          <a:off x="6948438" y="1950738"/>
          <a:ext cx="1245750" cy="778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SBA Microloans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(Up to $50,000)</a:t>
          </a:r>
        </a:p>
      </dsp:txBody>
      <dsp:txXfrm>
        <a:off x="6971242" y="1973542"/>
        <a:ext cx="1200142" cy="732986"/>
      </dsp:txXfrm>
    </dsp:sp>
    <dsp:sp modelId="{A9499A43-E082-407F-9E0F-DD667CCCDA5D}">
      <dsp:nvSpPr>
        <dsp:cNvPr id="0" name=""/>
        <dsp:cNvSpPr/>
      </dsp:nvSpPr>
      <dsp:spPr>
        <a:xfrm>
          <a:off x="6577198" y="778594"/>
          <a:ext cx="371239" cy="3118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8855"/>
              </a:lnTo>
              <a:lnTo>
                <a:pt x="371239" y="311885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A428CA-5B69-4C59-AA30-A13C3C7335B2}">
      <dsp:nvSpPr>
        <dsp:cNvPr id="0" name=""/>
        <dsp:cNvSpPr/>
      </dsp:nvSpPr>
      <dsp:spPr>
        <a:xfrm>
          <a:off x="6948438" y="2923981"/>
          <a:ext cx="1245750" cy="1946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CA Loans /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/>
            <a:t>IBank</a:t>
          </a:r>
          <a:r>
            <a:rPr lang="en-US" sz="1200" kern="1200" dirty="0"/>
            <a:t>        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(Up to $350,000), including CFAP loan</a:t>
          </a:r>
        </a:p>
      </dsp:txBody>
      <dsp:txXfrm>
        <a:off x="6984925" y="2960468"/>
        <a:ext cx="1172776" cy="1873962"/>
      </dsp:txXfrm>
    </dsp:sp>
    <dsp:sp modelId="{5207C903-9A2D-4BBD-8D6C-9958635D65A9}">
      <dsp:nvSpPr>
        <dsp:cNvPr id="0" name=""/>
        <dsp:cNvSpPr/>
      </dsp:nvSpPr>
      <dsp:spPr>
        <a:xfrm>
          <a:off x="8246379" y="0"/>
          <a:ext cx="1557188" cy="7785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Packaging</a:t>
          </a:r>
        </a:p>
      </dsp:txBody>
      <dsp:txXfrm>
        <a:off x="8269183" y="22804"/>
        <a:ext cx="1511580" cy="732986"/>
      </dsp:txXfrm>
    </dsp:sp>
    <dsp:sp modelId="{5D6CEB75-A4C9-4080-A3CB-F84FEF9E45B3}">
      <dsp:nvSpPr>
        <dsp:cNvPr id="0" name=""/>
        <dsp:cNvSpPr/>
      </dsp:nvSpPr>
      <dsp:spPr>
        <a:xfrm>
          <a:off x="8402098" y="778594"/>
          <a:ext cx="492825" cy="588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198"/>
              </a:lnTo>
              <a:lnTo>
                <a:pt x="492825" y="58819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11C4F-902D-4598-A03B-8D7316BC949E}">
      <dsp:nvSpPr>
        <dsp:cNvPr id="0" name=""/>
        <dsp:cNvSpPr/>
      </dsp:nvSpPr>
      <dsp:spPr>
        <a:xfrm>
          <a:off x="8894923" y="977495"/>
          <a:ext cx="1245750" cy="778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LA City Loan</a:t>
          </a:r>
        </a:p>
      </dsp:txBody>
      <dsp:txXfrm>
        <a:off x="8917727" y="1000299"/>
        <a:ext cx="1200142" cy="732986"/>
      </dsp:txXfrm>
    </dsp:sp>
    <dsp:sp modelId="{E1DA0E7A-8D2C-49BD-B2A4-FB360FBEFD87}">
      <dsp:nvSpPr>
        <dsp:cNvPr id="0" name=""/>
        <dsp:cNvSpPr/>
      </dsp:nvSpPr>
      <dsp:spPr>
        <a:xfrm>
          <a:off x="8402098" y="778594"/>
          <a:ext cx="492825" cy="1561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441"/>
              </a:lnTo>
              <a:lnTo>
                <a:pt x="492825" y="156144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267CD-8D3B-4839-A000-BFB633BC7597}">
      <dsp:nvSpPr>
        <dsp:cNvPr id="0" name=""/>
        <dsp:cNvSpPr/>
      </dsp:nvSpPr>
      <dsp:spPr>
        <a:xfrm>
          <a:off x="8894923" y="1950738"/>
          <a:ext cx="1245750" cy="778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Interest-Free Loan</a:t>
          </a:r>
        </a:p>
      </dsp:txBody>
      <dsp:txXfrm>
        <a:off x="8917727" y="1973542"/>
        <a:ext cx="1200142" cy="732986"/>
      </dsp:txXfrm>
    </dsp:sp>
    <dsp:sp modelId="{C66856BD-5939-4386-A1CF-BF4AB339D6CA}">
      <dsp:nvSpPr>
        <dsp:cNvPr id="0" name=""/>
        <dsp:cNvSpPr/>
      </dsp:nvSpPr>
      <dsp:spPr>
        <a:xfrm>
          <a:off x="8402098" y="778594"/>
          <a:ext cx="492825" cy="2534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4684"/>
              </a:lnTo>
              <a:lnTo>
                <a:pt x="492825" y="253468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8CD05-4F88-4698-818C-BA19B04929B5}">
      <dsp:nvSpPr>
        <dsp:cNvPr id="0" name=""/>
        <dsp:cNvSpPr/>
      </dsp:nvSpPr>
      <dsp:spPr>
        <a:xfrm>
          <a:off x="8894923" y="2923981"/>
          <a:ext cx="1245750" cy="778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Unsecured Loan</a:t>
          </a:r>
        </a:p>
      </dsp:txBody>
      <dsp:txXfrm>
        <a:off x="8917727" y="2946785"/>
        <a:ext cx="1200142" cy="732986"/>
      </dsp:txXfrm>
    </dsp:sp>
    <dsp:sp modelId="{EC022D31-85BE-4165-A94C-DA3919248D3E}">
      <dsp:nvSpPr>
        <dsp:cNvPr id="0" name=""/>
        <dsp:cNvSpPr/>
      </dsp:nvSpPr>
      <dsp:spPr>
        <a:xfrm>
          <a:off x="8402098" y="778594"/>
          <a:ext cx="492825" cy="3507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7926"/>
              </a:lnTo>
              <a:lnTo>
                <a:pt x="492825" y="3507926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189ACA-0534-4F73-A176-61CFF05D5F31}">
      <dsp:nvSpPr>
        <dsp:cNvPr id="0" name=""/>
        <dsp:cNvSpPr/>
      </dsp:nvSpPr>
      <dsp:spPr>
        <a:xfrm>
          <a:off x="8894923" y="3897223"/>
          <a:ext cx="1245750" cy="778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KIVA Loan</a:t>
          </a:r>
        </a:p>
      </dsp:txBody>
      <dsp:txXfrm>
        <a:off x="8917727" y="3920027"/>
        <a:ext cx="1200142" cy="732986"/>
      </dsp:txXfrm>
    </dsp:sp>
    <dsp:sp modelId="{F5F5EE94-85E1-4DF0-B6D7-8083982B1DAF}">
      <dsp:nvSpPr>
        <dsp:cNvPr id="0" name=""/>
        <dsp:cNvSpPr/>
      </dsp:nvSpPr>
      <dsp:spPr>
        <a:xfrm>
          <a:off x="8402098" y="778594"/>
          <a:ext cx="427273" cy="44854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5422"/>
              </a:lnTo>
              <a:lnTo>
                <a:pt x="427273" y="448542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70F36D-3205-4E7D-8DFC-0B5ED252B823}">
      <dsp:nvSpPr>
        <dsp:cNvPr id="0" name=""/>
        <dsp:cNvSpPr/>
      </dsp:nvSpPr>
      <dsp:spPr>
        <a:xfrm>
          <a:off x="8829372" y="4874719"/>
          <a:ext cx="1245750" cy="778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Bank Partners’ Loans</a:t>
          </a:r>
        </a:p>
      </dsp:txBody>
      <dsp:txXfrm>
        <a:off x="8852176" y="4897523"/>
        <a:ext cx="1200142" cy="732986"/>
      </dsp:txXfrm>
    </dsp:sp>
    <dsp:sp modelId="{95248228-DFE7-4E94-857B-72127C43D3DB}">
      <dsp:nvSpPr>
        <dsp:cNvPr id="0" name=""/>
        <dsp:cNvSpPr/>
      </dsp:nvSpPr>
      <dsp:spPr>
        <a:xfrm>
          <a:off x="4374586" y="3560"/>
          <a:ext cx="1557188" cy="77859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Contracting Support</a:t>
          </a:r>
        </a:p>
      </dsp:txBody>
      <dsp:txXfrm>
        <a:off x="4397390" y="26364"/>
        <a:ext cx="1511580" cy="732986"/>
      </dsp:txXfrm>
    </dsp:sp>
    <dsp:sp modelId="{94216386-AC86-4946-B123-51826F583161}">
      <dsp:nvSpPr>
        <dsp:cNvPr id="0" name=""/>
        <dsp:cNvSpPr/>
      </dsp:nvSpPr>
      <dsp:spPr>
        <a:xfrm>
          <a:off x="4530305" y="782154"/>
          <a:ext cx="241470" cy="588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360"/>
              </a:lnTo>
              <a:lnTo>
                <a:pt x="241470" y="58836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E0710-D72D-4F13-9FA3-C9E70736D62E}">
      <dsp:nvSpPr>
        <dsp:cNvPr id="0" name=""/>
        <dsp:cNvSpPr/>
      </dsp:nvSpPr>
      <dsp:spPr>
        <a:xfrm>
          <a:off x="4771775" y="981217"/>
          <a:ext cx="1245750" cy="778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Procurement</a:t>
          </a:r>
        </a:p>
      </dsp:txBody>
      <dsp:txXfrm>
        <a:off x="4794579" y="1004021"/>
        <a:ext cx="1200142" cy="732986"/>
      </dsp:txXfrm>
    </dsp:sp>
    <dsp:sp modelId="{86387FEC-6DC8-4655-8537-7D9076F0B21E}">
      <dsp:nvSpPr>
        <dsp:cNvPr id="0" name=""/>
        <dsp:cNvSpPr/>
      </dsp:nvSpPr>
      <dsp:spPr>
        <a:xfrm>
          <a:off x="4530305" y="782154"/>
          <a:ext cx="241470" cy="1561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1602"/>
              </a:lnTo>
              <a:lnTo>
                <a:pt x="241470" y="156160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99A75-A2B1-4A8D-AEEA-C784A3B6EDD8}">
      <dsp:nvSpPr>
        <dsp:cNvPr id="0" name=""/>
        <dsp:cNvSpPr/>
      </dsp:nvSpPr>
      <dsp:spPr>
        <a:xfrm>
          <a:off x="4771775" y="1954460"/>
          <a:ext cx="1245750" cy="778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Women-Owned Small Business Certification</a:t>
          </a:r>
        </a:p>
      </dsp:txBody>
      <dsp:txXfrm>
        <a:off x="4794579" y="1977264"/>
        <a:ext cx="1200142" cy="732986"/>
      </dsp:txXfrm>
    </dsp:sp>
    <dsp:sp modelId="{1DD0F6F5-C317-470F-87B8-947E516D29E8}">
      <dsp:nvSpPr>
        <dsp:cNvPr id="0" name=""/>
        <dsp:cNvSpPr/>
      </dsp:nvSpPr>
      <dsp:spPr>
        <a:xfrm>
          <a:off x="4530305" y="782154"/>
          <a:ext cx="241470" cy="2534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4845"/>
              </a:lnTo>
              <a:lnTo>
                <a:pt x="241470" y="2534845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E17C7A-D7B2-4FCB-859F-A3C075E877CE}">
      <dsp:nvSpPr>
        <dsp:cNvPr id="0" name=""/>
        <dsp:cNvSpPr/>
      </dsp:nvSpPr>
      <dsp:spPr>
        <a:xfrm>
          <a:off x="4771775" y="2927702"/>
          <a:ext cx="1245750" cy="778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Service-Disabled Veteran-Owned Business </a:t>
          </a:r>
        </a:p>
      </dsp:txBody>
      <dsp:txXfrm>
        <a:off x="4794579" y="2950506"/>
        <a:ext cx="1200142" cy="732986"/>
      </dsp:txXfrm>
    </dsp:sp>
    <dsp:sp modelId="{B6EE62A5-B0A8-43DD-8004-A8B01001FF5B}">
      <dsp:nvSpPr>
        <dsp:cNvPr id="0" name=""/>
        <dsp:cNvSpPr/>
      </dsp:nvSpPr>
      <dsp:spPr>
        <a:xfrm>
          <a:off x="4530305" y="782154"/>
          <a:ext cx="241470" cy="3508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8088"/>
              </a:lnTo>
              <a:lnTo>
                <a:pt x="241470" y="3508088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CB1C0F-F893-4825-99A4-C37DD9CDF427}">
      <dsp:nvSpPr>
        <dsp:cNvPr id="0" name=""/>
        <dsp:cNvSpPr/>
      </dsp:nvSpPr>
      <dsp:spPr>
        <a:xfrm>
          <a:off x="4771775" y="3900945"/>
          <a:ext cx="1245750" cy="778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Small Disadvantaged Business</a:t>
          </a:r>
        </a:p>
      </dsp:txBody>
      <dsp:txXfrm>
        <a:off x="4794579" y="3923749"/>
        <a:ext cx="1200142" cy="732986"/>
      </dsp:txXfrm>
    </dsp:sp>
    <dsp:sp modelId="{71BC6D7E-5F5A-4738-AB5A-D42941A28C2F}">
      <dsp:nvSpPr>
        <dsp:cNvPr id="0" name=""/>
        <dsp:cNvSpPr/>
      </dsp:nvSpPr>
      <dsp:spPr>
        <a:xfrm>
          <a:off x="4530305" y="782154"/>
          <a:ext cx="238791" cy="4481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1862"/>
              </a:lnTo>
              <a:lnTo>
                <a:pt x="238791" y="448186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4136B-DB0F-4894-9E56-E75A5527333A}">
      <dsp:nvSpPr>
        <dsp:cNvPr id="0" name=""/>
        <dsp:cNvSpPr/>
      </dsp:nvSpPr>
      <dsp:spPr>
        <a:xfrm>
          <a:off x="4769097" y="4874719"/>
          <a:ext cx="1245750" cy="778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8(a) Business Development Program</a:t>
          </a:r>
        </a:p>
      </dsp:txBody>
      <dsp:txXfrm>
        <a:off x="4791901" y="4897523"/>
        <a:ext cx="1200142" cy="732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4B6F8E4-2F57-460D-BC71-5941732F8A37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FA460E1-9D55-42D3-BC73-7F29520B8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0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460E1-9D55-42D3-BC73-7F29520B88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2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0725-A905-456C-84F3-0593FA73BB0A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0846" y="262054"/>
            <a:ext cx="2084690" cy="10314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9253-694E-42CE-8408-A52B845C9836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D6CF-8E75-4578-8C87-DB0D9DE70233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DD17-6010-4B94-84F4-7B10A8CF60C0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6704-1C71-4C19-8E7B-09EF63712362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DD84-F9DF-4BCE-AEAE-3CEE7AB0E21F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3B1-B550-437F-9187-71995FC95D61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BEE3-9A17-403A-8AB0-A9EA861956C3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EE4C2-1871-45A5-AF73-46935BF4CB2E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0846" y="262054"/>
            <a:ext cx="2084690" cy="10314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5BEC-E2E3-420D-BD40-2EEFB94FE2C9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0846" y="262054"/>
            <a:ext cx="2084690" cy="10314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3246" y="414454"/>
            <a:ext cx="2084690" cy="10314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CC94-03AB-4E2A-B098-5B5D4C76A7A4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0846" y="262054"/>
            <a:ext cx="2084690" cy="10314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C60C-8F19-4B24-89D6-EE3F4E938500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0846" y="262054"/>
            <a:ext cx="2084690" cy="10314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F153-4137-4D02-94AC-45E4E8F9BCC2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0846" y="262054"/>
            <a:ext cx="2084690" cy="10314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B9F4-BE46-4082-9887-EC6F0935F1BE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0846" y="262054"/>
            <a:ext cx="2084690" cy="10314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12C0-23D7-41B4-A5E4-CFFE4EDE066E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0846" y="262054"/>
            <a:ext cx="2084690" cy="10314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D8A3E-1649-4944-B62F-B1F8F7F462E7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0846" y="262054"/>
            <a:ext cx="2084690" cy="103148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BB18F-DAA5-41D0-8124-9174A7D7FFAD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Jwhelan@pacela.org" TargetMode="External"/><Relationship Id="rId2" Type="http://schemas.openxmlformats.org/officeDocument/2006/relationships/hyperlink" Target="mailto:jwhelan@pacela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0780" y="1448081"/>
            <a:ext cx="7880631" cy="1425383"/>
          </a:xfrm>
        </p:spPr>
        <p:txBody>
          <a:bodyPr/>
          <a:lstStyle/>
          <a:p>
            <a:pPr algn="ctr"/>
            <a:r>
              <a:rPr lang="en-US" sz="4400" b="1" dirty="0">
                <a:cs typeface="Times"/>
              </a:rPr>
              <a:t>Access to Capital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4475" y="3578551"/>
            <a:ext cx="7766936" cy="1757724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Presented by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Jennifer Whelan, CFA / Senior Loan Counselor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 PACE Business Development Center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82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1064CE9B-2921-4846-912C-220132765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332931"/>
            <a:ext cx="9558487" cy="1320800"/>
          </a:xfrm>
        </p:spPr>
        <p:txBody>
          <a:bodyPr>
            <a:normAutofit/>
          </a:bodyPr>
          <a:lstStyle/>
          <a:p>
            <a:pPr fontAlgn="base"/>
            <a:r>
              <a:rPr lang="en-US" b="1" dirty="0"/>
              <a:t>Unique </a:t>
            </a:r>
            <a:r>
              <a:rPr lang="en-US" b="1" dirty="0" smtClean="0"/>
              <a:t>products: </a:t>
            </a:r>
            <a:r>
              <a:rPr lang="en-US" dirty="0" smtClean="0">
                <a:ea typeface="SimSun"/>
                <a:cs typeface="Arial"/>
              </a:rPr>
              <a:t>CFAP </a:t>
            </a:r>
            <a:r>
              <a:rPr lang="en-US" dirty="0">
                <a:ea typeface="SimSun"/>
                <a:cs typeface="Arial"/>
              </a:rPr>
              <a:t>Loan (offered by PACE and MWIS)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2774724"/>
            <a:ext cx="8596668" cy="3631763"/>
          </a:xfrm>
          <a:prstGeom prst="rect">
            <a:avLst/>
          </a:prstGeom>
        </p:spPr>
        <p:txBody>
          <a:bodyPr wrap="square" lIns="91440" tIns="45720" rIns="91440" bIns="45720" anchor="ctr">
            <a:spAutoFit/>
          </a:bodyPr>
          <a:lstStyle/>
          <a:p>
            <a: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AutoNum type="arabicPeriod"/>
            </a:pPr>
            <a:r>
              <a:rPr lang="en-US" sz="2400" dirty="0"/>
              <a:t>Loan amount: $50,000 to $250,000 </a:t>
            </a:r>
          </a:p>
          <a:p>
            <a: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AutoNum type="arabicPeriod"/>
            </a:pPr>
            <a:r>
              <a:rPr lang="en-US" sz="2400" dirty="0"/>
              <a:t>Loan Term: up to 24-months, based on the project length </a:t>
            </a:r>
          </a:p>
          <a:p>
            <a: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AutoNum type="arabicPeriod"/>
            </a:pPr>
            <a:r>
              <a:rPr lang="en-US" sz="2400" dirty="0"/>
              <a:t>Interest Rate: 7%-9% (subject to </a:t>
            </a:r>
            <a:r>
              <a:rPr lang="en-US" sz="2400" dirty="0" smtClean="0"/>
              <a:t>change)</a:t>
            </a:r>
            <a:endParaRPr lang="en-US" sz="2400" dirty="0"/>
          </a:p>
          <a:p>
            <a: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AutoNum type="arabicPeriod"/>
            </a:pPr>
            <a:r>
              <a:rPr lang="en-US" sz="2400" dirty="0"/>
              <a:t>Mush have awarded Contract/Accounts Receivable used as collateral or “best available”</a:t>
            </a:r>
          </a:p>
          <a:p>
            <a: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AutoNum type="arabicPeriod"/>
            </a:pPr>
            <a:r>
              <a:rPr lang="en-US" sz="2400" dirty="0"/>
              <a:t>Third party funds administrator is </a:t>
            </a:r>
            <a:r>
              <a:rPr lang="en-US" sz="2400" dirty="0" smtClean="0"/>
              <a:t>required</a:t>
            </a:r>
            <a:endParaRPr lang="en-US" dirty="0">
              <a:solidFill>
                <a:srgbClr val="000000"/>
              </a:solidFill>
              <a:latin typeface="Trebuchet MS"/>
              <a:cs typeface="Arial"/>
            </a:endParaRPr>
          </a:p>
          <a:p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5760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1064CE9B-2921-4846-912C-220132765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087" y="1312484"/>
            <a:ext cx="8596668" cy="1320800"/>
          </a:xfrm>
        </p:spPr>
        <p:txBody>
          <a:bodyPr>
            <a:normAutofit/>
          </a:bodyPr>
          <a:lstStyle/>
          <a:p>
            <a:pPr fontAlgn="base"/>
            <a:r>
              <a:rPr lang="en-US" b="1" dirty="0">
                <a:ea typeface="SimSun"/>
                <a:cs typeface="Arial"/>
              </a:rPr>
              <a:t>CFAP Loan (cont.)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72087" y="2286301"/>
            <a:ext cx="8423794" cy="4698722"/>
          </a:xfrm>
          <a:prstGeom prst="rect">
            <a:avLst/>
          </a:prstGeom>
        </p:spPr>
        <p:txBody>
          <a:bodyPr wrap="square" lIns="91440" tIns="45720" rIns="91440" bIns="45720" anchor="ctr">
            <a:spAutoFit/>
          </a:bodyPr>
          <a:lstStyle/>
          <a:p>
            <a: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AutoNum type="arabicPeriod"/>
            </a:pPr>
            <a:r>
              <a:rPr lang="en-US" sz="2400" dirty="0"/>
              <a:t>Loan fee: PACE loan fee 1% plus $25 credit check fee /per guarantor</a:t>
            </a:r>
          </a:p>
          <a:p>
            <a: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AutoNum type="arabicPeriod"/>
            </a:pPr>
            <a:r>
              <a:rPr lang="en-US" sz="2400" dirty="0"/>
              <a:t>State Guarantee fee of 2.5% of the loan amount &amp; $250 documentation fee</a:t>
            </a:r>
          </a:p>
          <a:p>
            <a: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AutoNum type="arabicPeriod"/>
            </a:pPr>
            <a:r>
              <a:rPr lang="en-US" sz="2400" dirty="0"/>
              <a:t>1% Third party funds administration fee, if applicable.</a:t>
            </a:r>
          </a:p>
          <a:p>
            <a: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AutoNum type="arabicPeriod"/>
            </a:pPr>
            <a:r>
              <a:rPr lang="en-US" sz="2400" dirty="0" err="1"/>
              <a:t>Merriwether</a:t>
            </a:r>
            <a:r>
              <a:rPr lang="en-US" sz="2400" dirty="0"/>
              <a:t> &amp; Williams Insurance Services (“MWIS”) is PACE’s partner to underwrite CFAP loan.</a:t>
            </a:r>
            <a:endParaRPr lang="en-US" altLang="en-US" sz="2400" dirty="0"/>
          </a:p>
          <a:p>
            <a: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AutoNum type="arabicPeriod"/>
            </a:pPr>
            <a:endParaRPr lang="en-US" sz="2400" b="1" dirty="0"/>
          </a:p>
          <a:p>
            <a:endParaRPr lang="en-US" sz="20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000000"/>
              </a:solidFill>
              <a:latin typeface="Trebuchet MS"/>
              <a:cs typeface="Arial"/>
            </a:endParaRPr>
          </a:p>
          <a:p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1066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64CE9B-2921-4846-912C-220132765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450848"/>
            <a:ext cx="10008863" cy="61631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TO PREPARE?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7333" y="2312642"/>
            <a:ext cx="10213580" cy="43037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1. Brief Summary: </a:t>
            </a:r>
            <a:r>
              <a:rPr lang="en-US" sz="2400" dirty="0"/>
              <a:t>business, owner(s) bio, key management bio, capability statements</a:t>
            </a:r>
          </a:p>
          <a:p>
            <a:pPr marL="0" indent="0">
              <a:buNone/>
            </a:pPr>
            <a:r>
              <a:rPr lang="en-US" sz="2400" b="1" dirty="0"/>
              <a:t>2. Projections:</a:t>
            </a:r>
            <a:endParaRPr lang="en-US" sz="2400" dirty="0"/>
          </a:p>
          <a:p>
            <a:pPr marL="857250" lvl="1" indent="-457200"/>
            <a:r>
              <a:rPr lang="en-US" sz="2200" u="sng" dirty="0"/>
              <a:t>REALISTIC</a:t>
            </a:r>
            <a:r>
              <a:rPr lang="en-US" sz="2200" dirty="0"/>
              <a:t>, 1 to 3 years, monthly for the first 12-month, </a:t>
            </a:r>
          </a:p>
          <a:p>
            <a:pPr marL="857250" lvl="1" indent="-457200"/>
            <a:r>
              <a:rPr lang="en-US" sz="2200" dirty="0"/>
              <a:t>With detailed assumptions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US" sz="2000" dirty="0"/>
              <a:t>How the numbers were calculated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US" sz="2000" dirty="0"/>
              <a:t>Helps the underwriter understand -&gt; Lends Confidence in the management of the operations</a:t>
            </a:r>
          </a:p>
          <a:p>
            <a:pPr marL="857250" lvl="1" indent="-457200"/>
            <a:r>
              <a:rPr lang="en-US" sz="2200" dirty="0"/>
              <a:t>Non-profit organizations can assist you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85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64CE9B-2921-4846-912C-220132765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450848"/>
            <a:ext cx="10008863" cy="61631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TO PREPARE?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7333" y="2312642"/>
            <a:ext cx="10213580" cy="43037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3. Company Financials – Company Cash flow</a:t>
            </a:r>
            <a:endParaRPr lang="en-US" sz="2400" dirty="0"/>
          </a:p>
          <a:p>
            <a:pPr marL="857250" lvl="1" indent="-457200"/>
            <a:r>
              <a:rPr lang="en-US" sz="2200" dirty="0"/>
              <a:t>Tax returns (2 to 3 years)</a:t>
            </a:r>
          </a:p>
          <a:p>
            <a:pPr marL="857250" lvl="1" indent="-457200"/>
            <a:r>
              <a:rPr lang="en-US" sz="2200" dirty="0"/>
              <a:t>Interim business financial statement, including AR/AP schedules, aging</a:t>
            </a:r>
          </a:p>
          <a:p>
            <a:pPr marL="857250" lvl="1" indent="-457200"/>
            <a:r>
              <a:rPr lang="en-US" sz="2200" dirty="0"/>
              <a:t>Bank statements: to verify liquidity</a:t>
            </a:r>
          </a:p>
          <a:p>
            <a:pPr marL="400050" lvl="1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4. </a:t>
            </a:r>
            <a:r>
              <a:rPr lang="en-US" sz="2400" b="1" dirty="0"/>
              <a:t>Personal Financial Information</a:t>
            </a:r>
            <a:r>
              <a:rPr lang="en-US" sz="2200" b="1" dirty="0"/>
              <a:t> – Global Cash flow</a:t>
            </a:r>
            <a:endParaRPr lang="en-US" sz="2200" dirty="0"/>
          </a:p>
          <a:p>
            <a:pPr marL="857250" lvl="1" indent="-457200"/>
            <a:r>
              <a:rPr lang="en-US" sz="2200" dirty="0"/>
              <a:t>Personal Credit Score</a:t>
            </a:r>
          </a:p>
          <a:p>
            <a:pPr marL="857250" lvl="1" indent="-457200"/>
            <a:r>
              <a:rPr lang="en-US" sz="2200" dirty="0" smtClean="0"/>
              <a:t>Personal Tax </a:t>
            </a:r>
            <a:r>
              <a:rPr lang="en-US" sz="2200" dirty="0"/>
              <a:t>returns, Bank Statements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91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780979"/>
              </p:ext>
            </p:extLst>
          </p:nvPr>
        </p:nvGraphicFramePr>
        <p:xfrm>
          <a:off x="310319" y="1204686"/>
          <a:ext cx="10755891" cy="5653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1064CE9B-2921-4846-912C-220132765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3007" y="300753"/>
            <a:ext cx="4385986" cy="59631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PACE Can Help</a:t>
            </a:r>
          </a:p>
        </p:txBody>
      </p:sp>
    </p:spTree>
    <p:extLst>
      <p:ext uri="{BB962C8B-B14F-4D97-AF65-F5344CB8AC3E}">
        <p14:creationId xmlns:p14="http://schemas.microsoft.com/office/powerpoint/2010/main" val="1616215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453" y="1717053"/>
            <a:ext cx="9114252" cy="48338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latin typeface="Arial"/>
                <a:cs typeface="Arial"/>
              </a:rPr>
              <a:t>Q&amp;A</a:t>
            </a:r>
          </a:p>
          <a:p>
            <a:pPr marL="0" indent="0" algn="ctr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US" sz="2400" dirty="0">
                <a:latin typeface="Arial"/>
                <a:cs typeface="Arial"/>
              </a:rPr>
              <a:t>Jennifer Whelan, CFA</a:t>
            </a:r>
            <a:endParaRPr lang="en-US" dirty="0"/>
          </a:p>
          <a:p>
            <a:pPr marL="0" indent="0" algn="ctr">
              <a:buNone/>
            </a:pPr>
            <a:r>
              <a:rPr lang="en-US" sz="2400" dirty="0">
                <a:latin typeface="Arial"/>
                <a:cs typeface="Arial"/>
              </a:rPr>
              <a:t>Email: </a:t>
            </a:r>
            <a:r>
              <a:rPr lang="en-US" sz="2400" dirty="0">
                <a:latin typeface="Arial"/>
                <a:cs typeface="Arial"/>
                <a:hlinkClick r:id="rId2"/>
              </a:rPr>
              <a:t>jwhelan@pacela.org</a:t>
            </a:r>
            <a:endParaRPr lang="en-US" sz="2400" dirty="0">
              <a:latin typeface="Arial"/>
              <a:cs typeface="Arial"/>
              <a:hlinkClick r:id="rId3"/>
            </a:endParaRPr>
          </a:p>
          <a:p>
            <a:pPr marL="0" indent="0" algn="ctr">
              <a:buNone/>
            </a:pPr>
            <a:r>
              <a:rPr lang="en-US" sz="2400" dirty="0">
                <a:latin typeface="Arial"/>
                <a:cs typeface="Arial"/>
              </a:rPr>
              <a:t>Phone: 626-416-5293</a:t>
            </a:r>
          </a:p>
          <a:p>
            <a:pPr marL="0" indent="0" algn="ctr">
              <a:buNone/>
            </a:pPr>
            <a:endParaRPr lang="en-US" sz="2400" dirty="0">
              <a:latin typeface="Arial"/>
              <a:ea typeface="+mn-lt"/>
              <a:cs typeface="Arial"/>
              <a:hlinkClick r:id="rId3"/>
            </a:endParaRPr>
          </a:p>
          <a:p>
            <a:pPr algn="ctr">
              <a:buNone/>
            </a:pPr>
            <a:r>
              <a:rPr lang="en-US" sz="2400" b="1" dirty="0">
                <a:ea typeface="+mn-lt"/>
                <a:cs typeface="+mn-lt"/>
              </a:rPr>
              <a:t> </a:t>
            </a:r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http://pacelabdc.org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;  </a:t>
            </a:r>
            <a:r>
              <a:rPr lang="en-US" sz="2400" u="sng" dirty="0">
                <a:solidFill>
                  <a:schemeClr val="tx1"/>
                </a:solidFill>
                <a:ea typeface="+mn-lt"/>
                <a:cs typeface="+mn-lt"/>
              </a:rPr>
              <a:t>www.pacela.org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0" r="58560" b="62385"/>
          <a:stretch/>
        </p:blipFill>
        <p:spPr>
          <a:xfrm>
            <a:off x="797313" y="233486"/>
            <a:ext cx="2674124" cy="133120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71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64CE9B-2921-4846-912C-220132765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8703"/>
            <a:ext cx="9722260" cy="61631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Overview of Ways to Start and Fund a Business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7334" y="2448846"/>
            <a:ext cx="9531191" cy="306485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Case Study: Joe has been working for ABC Plumbing and Heating Services for 5 years. </a:t>
            </a:r>
          </a:p>
          <a:p>
            <a:pPr marL="457200" indent="-457200">
              <a:buAutoNum type="arabicPeriod"/>
            </a:pPr>
            <a:r>
              <a:rPr lang="en-US" sz="2400" b="1" dirty="0"/>
              <a:t>Joe has been putting money into his savings account.</a:t>
            </a:r>
          </a:p>
          <a:p>
            <a:pPr marL="457200" indent="-457200">
              <a:buAutoNum type="arabicPeriod"/>
            </a:pPr>
            <a:r>
              <a:rPr lang="en-US" sz="2400" b="1" dirty="0"/>
              <a:t>Joe believes he has the skills needed to start his own business instead of working for ABC. </a:t>
            </a:r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What should Joe do?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685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64CE9B-2921-4846-912C-220132765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8703"/>
            <a:ext cx="9722260" cy="61631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Joe should do?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7334" y="2448845"/>
            <a:ext cx="9531191" cy="395764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400" b="1" dirty="0"/>
              <a:t>To Obtain a plumber’s license</a:t>
            </a:r>
          </a:p>
          <a:p>
            <a:pPr marL="457200" indent="-457200">
              <a:buAutoNum type="arabicPeriod"/>
            </a:pPr>
            <a:r>
              <a:rPr lang="en-US" sz="2400" b="1" dirty="0"/>
              <a:t>To register a company or DBA name</a:t>
            </a:r>
          </a:p>
          <a:p>
            <a:pPr marL="457200" indent="-457200">
              <a:buAutoNum type="arabicPeriod"/>
            </a:pPr>
            <a:r>
              <a:rPr lang="en-US" sz="2400" b="1" dirty="0"/>
              <a:t>To open a bank account for the business</a:t>
            </a:r>
          </a:p>
          <a:p>
            <a:pPr marL="457200" indent="-457200">
              <a:buAutoNum type="arabicPeriod"/>
            </a:pPr>
            <a:r>
              <a:rPr lang="en-US" sz="2400" b="1" dirty="0"/>
              <a:t>To look at his own finance situation</a:t>
            </a:r>
          </a:p>
          <a:p>
            <a:pPr marL="857250" lvl="1" indent="-457200"/>
            <a:r>
              <a:rPr lang="en-US" sz="2200" b="1" dirty="0"/>
              <a:t>Enough money to purchase the equipment needed?</a:t>
            </a:r>
          </a:p>
          <a:p>
            <a:pPr marL="857250" lvl="1" indent="-457200"/>
            <a:r>
              <a:rPr lang="en-US" sz="2200" b="1" dirty="0"/>
              <a:t>Enough money to pay all personal bill if no income for 3 months, at least?</a:t>
            </a:r>
          </a:p>
          <a:p>
            <a:pPr marL="857250" lvl="1" indent="-457200"/>
            <a:r>
              <a:rPr lang="en-US" sz="2200" b="1" dirty="0"/>
              <a:t>Need to find other ways to fund the business, e.g., equity, debt, other types of financing?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 descr="✓ money clipart entrepreneur free vector eps, cdr, ai, svg vector  illustration graphic 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2" t="6508" r="6220" b="8307"/>
          <a:stretch/>
        </p:blipFill>
        <p:spPr bwMode="auto">
          <a:xfrm>
            <a:off x="8427912" y="1876858"/>
            <a:ext cx="3260976" cy="210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28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64CE9B-2921-4846-912C-220132765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41120"/>
            <a:ext cx="8596668" cy="61631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Financing – Owner’s Fund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7334" y="2046237"/>
            <a:ext cx="9114252" cy="43037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1. </a:t>
            </a:r>
            <a:r>
              <a:rPr lang="en-US" sz="2600" b="1" dirty="0"/>
              <a:t>Owner’s Fund – Boot Strapping</a:t>
            </a:r>
            <a:endParaRPr lang="en-US" sz="2600" dirty="0"/>
          </a:p>
          <a:p>
            <a:pPr lvl="1"/>
            <a:r>
              <a:rPr lang="en-US" sz="2000" b="1" dirty="0"/>
              <a:t>Personal savings, retirement account</a:t>
            </a:r>
          </a:p>
          <a:p>
            <a:pPr lvl="1"/>
            <a:r>
              <a:rPr lang="en-US" sz="2000" b="1" dirty="0"/>
              <a:t>Personal credit card</a:t>
            </a:r>
          </a:p>
          <a:p>
            <a:pPr lvl="1"/>
            <a:endParaRPr lang="en-US" sz="2200" dirty="0"/>
          </a:p>
          <a:p>
            <a:pPr marL="0" indent="0" algn="ctr">
              <a:buNone/>
            </a:pPr>
            <a:endParaRPr lang="en-US" sz="1900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8" name="Picture 4" descr="bootstrapping.png - Wealth Insider Ale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727" y="3924854"/>
            <a:ext cx="5729881" cy="249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ow To Use Personal Savings To Start Up A New Busines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71" r="20922"/>
          <a:stretch/>
        </p:blipFill>
        <p:spPr bwMode="auto">
          <a:xfrm>
            <a:off x="7260645" y="742596"/>
            <a:ext cx="2199164" cy="168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est Personal Credit Card Duo (Chase Points) - a borro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339" y="2813365"/>
            <a:ext cx="2461736" cy="138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612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64CE9B-2921-4846-912C-220132765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41120"/>
            <a:ext cx="8596668" cy="61631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Financing – Equity Financing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7334" y="2046237"/>
            <a:ext cx="9114252" cy="43037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2. </a:t>
            </a:r>
            <a:r>
              <a:rPr lang="en-US" sz="2600" b="1" dirty="0"/>
              <a:t>Equity Financing</a:t>
            </a:r>
            <a:endParaRPr lang="en-US" sz="2600" dirty="0"/>
          </a:p>
          <a:p>
            <a:pPr lvl="1"/>
            <a:r>
              <a:rPr lang="en-US" sz="2200" dirty="0"/>
              <a:t>Equity Financing is an exchange of money for a share of business ownership. </a:t>
            </a:r>
          </a:p>
          <a:p>
            <a:pPr lvl="1"/>
            <a:r>
              <a:rPr lang="en-US" sz="2200" dirty="0"/>
              <a:t>It is generally come from investors who expect little or no return in the early stages but require much more extensive reporting as to the company's progress. 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200" dirty="0"/>
              <a:t>Angel investors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200" dirty="0"/>
              <a:t>Venture Capital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200" dirty="0"/>
              <a:t>Joint Ventures/Strategic </a:t>
            </a:r>
            <a:r>
              <a:rPr lang="en-US" sz="2200" dirty="0" smtClean="0"/>
              <a:t>Partnerships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9086" y="4208512"/>
            <a:ext cx="3007296" cy="2001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896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64CE9B-2921-4846-912C-220132765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95984"/>
            <a:ext cx="8596668" cy="61631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Financing – Debt Financing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7334" y="2102776"/>
            <a:ext cx="9114252" cy="43037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3. Debt Financing</a:t>
            </a:r>
            <a:endParaRPr lang="en-US" sz="2400" dirty="0"/>
          </a:p>
          <a:p>
            <a:pPr lvl="1"/>
            <a:r>
              <a:rPr lang="en-US" sz="2200" dirty="0"/>
              <a:t>Debt financing means borrowing money that is repaid over a period of time, usually with interest. </a:t>
            </a:r>
          </a:p>
          <a:p>
            <a:pPr lvl="1"/>
            <a:r>
              <a:rPr lang="en-US" sz="2200" dirty="0"/>
              <a:t>Debt financing does not sacrifice any ownership interests in your business.</a:t>
            </a:r>
          </a:p>
          <a:p>
            <a:pPr lvl="1"/>
            <a:r>
              <a:rPr lang="en-US" sz="2200" b="1" i="1" u="sng" dirty="0"/>
              <a:t>Debt typically carries the burden of monthly payments, whether or not you have positive cash flow.</a:t>
            </a:r>
          </a:p>
          <a:p>
            <a:pPr lvl="1"/>
            <a:r>
              <a:rPr lang="en-US" sz="2200" dirty="0"/>
              <a:t>In smaller businesses, personal guarantees are likely to be required.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8554" y="3912954"/>
            <a:ext cx="2791989" cy="274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675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64CE9B-2921-4846-912C-220132765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50848"/>
            <a:ext cx="8596668" cy="61631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Financing – Debt Financing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7334" y="2312642"/>
            <a:ext cx="9114252" cy="43037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3. Debt Financing:</a:t>
            </a:r>
            <a:endParaRPr lang="en-US" sz="2400" dirty="0"/>
          </a:p>
          <a:p>
            <a:pPr marL="857250" lvl="1" indent="-457200"/>
            <a:r>
              <a:rPr lang="en-US" sz="2200" dirty="0"/>
              <a:t>Business credit card</a:t>
            </a:r>
          </a:p>
          <a:p>
            <a:pPr marL="857250" lvl="1" indent="-457200"/>
            <a:r>
              <a:rPr lang="en-US" sz="2200" b="1" u="sng" dirty="0"/>
              <a:t>Loan (secure and un-secure loan): banks, CDFI, on-line lenders, private lenders</a:t>
            </a:r>
          </a:p>
          <a:p>
            <a:pPr marL="857250" lvl="1" indent="-457200"/>
            <a:r>
              <a:rPr lang="en-US" sz="2200" dirty="0"/>
              <a:t>Line of credit</a:t>
            </a:r>
          </a:p>
          <a:p>
            <a:pPr marL="857250" lvl="1" indent="-457200"/>
            <a:r>
              <a:rPr lang="en-US" sz="2200" dirty="0"/>
              <a:t>Receivable Factoring</a:t>
            </a:r>
          </a:p>
          <a:p>
            <a:pPr marL="857250" lvl="1" indent="-457200"/>
            <a:r>
              <a:rPr lang="en-US" sz="2200" dirty="0"/>
              <a:t>Purchase Order Advances</a:t>
            </a:r>
          </a:p>
          <a:p>
            <a:pPr marL="857250" lvl="1" indent="-457200"/>
            <a:r>
              <a:rPr lang="en-US" sz="2200" dirty="0"/>
              <a:t>Equipment </a:t>
            </a:r>
            <a:r>
              <a:rPr lang="en-US" sz="2200" dirty="0" smtClean="0"/>
              <a:t>Leasing</a:t>
            </a:r>
          </a:p>
          <a:p>
            <a:pPr marL="857250" lvl="1" indent="-457200"/>
            <a:r>
              <a:rPr lang="en-US" sz="2200" dirty="0" smtClean="0"/>
              <a:t>Customer Prepaid</a:t>
            </a:r>
          </a:p>
          <a:p>
            <a:pPr marL="400050" lvl="1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327" y="4207850"/>
            <a:ext cx="5738948" cy="207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731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64CE9B-2921-4846-912C-220132765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22489"/>
            <a:ext cx="8596668" cy="61631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Financing – Other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7334" y="2118433"/>
            <a:ext cx="9114252" cy="49839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4. Other types of financing</a:t>
            </a:r>
            <a:endParaRPr lang="en-US" sz="2400" dirty="0"/>
          </a:p>
          <a:p>
            <a:pPr lvl="1"/>
            <a:r>
              <a:rPr lang="en-US" sz="2200" u="sng" dirty="0" smtClean="0"/>
              <a:t>Grants</a:t>
            </a:r>
            <a:r>
              <a:rPr lang="en-US" sz="2200" u="sng" dirty="0"/>
              <a:t>: </a:t>
            </a:r>
            <a:endParaRPr lang="en-US" sz="2200" u="sng" dirty="0" smtClean="0"/>
          </a:p>
          <a:p>
            <a:pPr lvl="2"/>
            <a:r>
              <a:rPr lang="en-US" sz="2000" dirty="0" smtClean="0"/>
              <a:t>Through </a:t>
            </a:r>
            <a:r>
              <a:rPr lang="en-US" sz="2000" dirty="0"/>
              <a:t>the </a:t>
            </a:r>
            <a:r>
              <a:rPr lang="en-US" sz="2000" dirty="0" smtClean="0"/>
              <a:t>SBA: </a:t>
            </a:r>
            <a:r>
              <a:rPr lang="en-US" sz="2000" dirty="0"/>
              <a:t>entrepreneurs who have research-related businesses. </a:t>
            </a:r>
          </a:p>
          <a:p>
            <a:pPr lvl="2"/>
            <a:r>
              <a:rPr lang="en-US" sz="2200" b="1" dirty="0" smtClean="0"/>
              <a:t>Grants offer by various entities. For example, Grants mentioned by LISC</a:t>
            </a:r>
            <a:r>
              <a:rPr lang="en-US" sz="2200" dirty="0" smtClean="0"/>
              <a:t>.</a:t>
            </a:r>
            <a:endParaRPr lang="en-US" sz="2200" dirty="0"/>
          </a:p>
          <a:p>
            <a:pPr lvl="1"/>
            <a:r>
              <a:rPr lang="en-US" sz="2200" b="1" dirty="0" smtClean="0"/>
              <a:t>Your customers / </a:t>
            </a:r>
            <a:r>
              <a:rPr lang="en-US" sz="2200" b="1" dirty="0"/>
              <a:t>create a loan program for your customers</a:t>
            </a:r>
          </a:p>
          <a:p>
            <a:pPr lvl="1"/>
            <a:r>
              <a:rPr lang="en-US" sz="2200" b="1" dirty="0" smtClean="0"/>
              <a:t>Your vendors</a:t>
            </a:r>
            <a:endParaRPr lang="en-US" sz="2200" b="1" dirty="0"/>
          </a:p>
          <a:p>
            <a:pPr lvl="1"/>
            <a:r>
              <a:rPr lang="en-US" sz="2200" dirty="0" smtClean="0"/>
              <a:t>Crowdfunding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47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82805"/>
            <a:ext cx="8596668" cy="853188"/>
          </a:xfrm>
        </p:spPr>
        <p:txBody>
          <a:bodyPr/>
          <a:lstStyle/>
          <a:p>
            <a:r>
              <a:rPr lang="en-US" b="1" dirty="0" smtClean="0"/>
              <a:t>PACE Loan Programs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3771" y="1858573"/>
            <a:ext cx="8423794" cy="5606663"/>
          </a:xfrm>
          <a:prstGeom prst="rect">
            <a:avLst/>
          </a:prstGeom>
        </p:spPr>
        <p:txBody>
          <a:bodyPr wrap="square" lIns="91440" tIns="45720" rIns="91440" bIns="45720" anchor="ctr">
            <a:spAutoFit/>
          </a:bodyPr>
          <a:lstStyle/>
          <a:p>
            <a: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AutoNum type="arabicPeriod"/>
            </a:pPr>
            <a:r>
              <a:rPr lang="en-US" sz="2400" dirty="0"/>
              <a:t>Products: </a:t>
            </a:r>
          </a:p>
          <a:p>
            <a:pPr marL="914400" lvl="1" indent="-457200"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/>
              <a:t>SBA mini-micro loan: below $5K</a:t>
            </a:r>
          </a:p>
          <a:p>
            <a:pPr marL="914400" lvl="1" indent="-457200"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/>
              <a:t>SBA micro loan: $5K to $50K</a:t>
            </a:r>
          </a:p>
          <a:p>
            <a:pPr marL="914400" lvl="1" indent="-457200"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SBA 7a community advantage loan: up to $350K</a:t>
            </a:r>
          </a:p>
          <a:p>
            <a:pPr marL="914400" lvl="1" indent="-457200"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/>
              <a:t>California Small Business Loan Guarantee Loan: up to $</a:t>
            </a:r>
            <a:r>
              <a:rPr lang="en-US" sz="2400" dirty="0" smtClean="0"/>
              <a:t>350K</a:t>
            </a:r>
          </a:p>
          <a:p>
            <a:pPr marL="914400" lvl="1" indent="-457200"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dirty="0" smtClean="0"/>
              <a:t>Start-up business can be considered, ITIN holder can be considered (max loan amount is $5k), ORR loan ($1K to $15K)</a:t>
            </a:r>
            <a:endParaRPr lang="en-US" sz="2400" dirty="0"/>
          </a:p>
          <a:p>
            <a:pPr marL="457200" indent="-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AutoNum type="arabicPeriod"/>
            </a:pPr>
            <a:r>
              <a:rPr lang="en-US" sz="2400" dirty="0"/>
              <a:t>Unique products </a:t>
            </a:r>
          </a:p>
          <a:p>
            <a:pPr marL="914400" lvl="1" indent="-457200">
              <a:spcBef>
                <a:spcPts val="10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altLang="en-US" sz="2400" dirty="0"/>
              <a:t>Contract Finance Assistance Loan “</a:t>
            </a:r>
            <a:r>
              <a:rPr lang="en-US" sz="2200" dirty="0"/>
              <a:t>CFAP”</a:t>
            </a:r>
          </a:p>
          <a:p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04480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3177</TotalTime>
  <Words>787</Words>
  <Application>Microsoft Office PowerPoint</Application>
  <PresentationFormat>Widescreen</PresentationFormat>
  <Paragraphs>146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SimSun</vt:lpstr>
      <vt:lpstr>Arial</vt:lpstr>
      <vt:lpstr>Calibri</vt:lpstr>
      <vt:lpstr>Times</vt:lpstr>
      <vt:lpstr>Trebuchet MS</vt:lpstr>
      <vt:lpstr>Wingdings</vt:lpstr>
      <vt:lpstr>Wingdings 3</vt:lpstr>
      <vt:lpstr>Facet</vt:lpstr>
      <vt:lpstr>Access to Capital</vt:lpstr>
      <vt:lpstr>Overview of Ways to Start and Fund a Business</vt:lpstr>
      <vt:lpstr>What Joe should do?</vt:lpstr>
      <vt:lpstr>Financing – Owner’s Fund</vt:lpstr>
      <vt:lpstr>Financing – Equity Financing</vt:lpstr>
      <vt:lpstr>Financing – Debt Financing</vt:lpstr>
      <vt:lpstr>Financing – Debt Financing</vt:lpstr>
      <vt:lpstr>Financing – Other</vt:lpstr>
      <vt:lpstr>PACE Loan Programs</vt:lpstr>
      <vt:lpstr>Unique products: CFAP Loan (offered by PACE and MWIS)</vt:lpstr>
      <vt:lpstr>CFAP Loan (cont.)</vt:lpstr>
      <vt:lpstr>HOW TO PREPARE?</vt:lpstr>
      <vt:lpstr>HOW TO PREPARE?</vt:lpstr>
      <vt:lpstr>How PACE Can Help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Basics Accounting &amp; Bookkeeping</dc:title>
  <dc:creator>Jennifer Whelan</dc:creator>
  <cp:lastModifiedBy>Jennifer Whelan</cp:lastModifiedBy>
  <cp:revision>407</cp:revision>
  <cp:lastPrinted>2023-05-01T18:24:01Z</cp:lastPrinted>
  <dcterms:created xsi:type="dcterms:W3CDTF">2021-02-22T17:07:15Z</dcterms:created>
  <dcterms:modified xsi:type="dcterms:W3CDTF">2023-05-09T23:28:33Z</dcterms:modified>
</cp:coreProperties>
</file>