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6"/>
  </p:notesMasterIdLst>
  <p:handoutMasterIdLst>
    <p:handoutMasterId r:id="rId37"/>
  </p:handoutMasterIdLst>
  <p:sldIdLst>
    <p:sldId id="256" r:id="rId6"/>
    <p:sldId id="258" r:id="rId7"/>
    <p:sldId id="310" r:id="rId8"/>
    <p:sldId id="309" r:id="rId9"/>
    <p:sldId id="307" r:id="rId10"/>
    <p:sldId id="348" r:id="rId11"/>
    <p:sldId id="281" r:id="rId12"/>
    <p:sldId id="270" r:id="rId13"/>
    <p:sldId id="305" r:id="rId14"/>
    <p:sldId id="312" r:id="rId15"/>
    <p:sldId id="341" r:id="rId16"/>
    <p:sldId id="272" r:id="rId17"/>
    <p:sldId id="273" r:id="rId18"/>
    <p:sldId id="347" r:id="rId19"/>
    <p:sldId id="316" r:id="rId20"/>
    <p:sldId id="342" r:id="rId21"/>
    <p:sldId id="317" r:id="rId22"/>
    <p:sldId id="318" r:id="rId23"/>
    <p:sldId id="319" r:id="rId24"/>
    <p:sldId id="320" r:id="rId25"/>
    <p:sldId id="343" r:id="rId26"/>
    <p:sldId id="321" r:id="rId27"/>
    <p:sldId id="322" r:id="rId28"/>
    <p:sldId id="323" r:id="rId29"/>
    <p:sldId id="324" r:id="rId30"/>
    <p:sldId id="340" r:id="rId31"/>
    <p:sldId id="345" r:id="rId32"/>
    <p:sldId id="346" r:id="rId33"/>
    <p:sldId id="295" r:id="rId34"/>
    <p:sldId id="26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13D"/>
    <a:srgbClr val="7A8828"/>
    <a:srgbClr val="749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60"/>
  </p:normalViewPr>
  <p:slideViewPr>
    <p:cSldViewPr>
      <p:cViewPr varScale="1">
        <p:scale>
          <a:sx n="103" d="100"/>
          <a:sy n="103" d="100"/>
        </p:scale>
        <p:origin x="19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6B27B-AAC6-41AF-AC49-B00653844221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5A5AA-A9BD-47E0-8B0B-FBE7E7F58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13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79737-BE05-4335-82BD-8E290A41C6C3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58960-82A1-4EC9-BC68-A143BEA001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4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84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06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52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78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02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53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1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5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60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36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91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22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45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13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81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90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0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9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49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3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8960-82A1-4EC9-BC68-A143BEA001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9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AD5-EA06-4B6F-83BC-A25F87D0C48A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8997-2F4D-4E1B-8B62-69FEB8551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AD5-EA06-4B6F-83BC-A25F87D0C48A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8997-2F4D-4E1B-8B62-69FEB8551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AD5-EA06-4B6F-83BC-A25F87D0C48A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8997-2F4D-4E1B-8B62-69FEB8551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AD5-EA06-4B6F-83BC-A25F87D0C48A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8997-2F4D-4E1B-8B62-69FEB8551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AD5-EA06-4B6F-83BC-A25F87D0C48A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8997-2F4D-4E1B-8B62-69FEB8551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AD5-EA06-4B6F-83BC-A25F87D0C48A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8997-2F4D-4E1B-8B62-69FEB8551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AD5-EA06-4B6F-83BC-A25F87D0C48A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8997-2F4D-4E1B-8B62-69FEB8551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AD5-EA06-4B6F-83BC-A25F87D0C48A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8997-2F4D-4E1B-8B62-69FEB8551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AD5-EA06-4B6F-83BC-A25F87D0C48A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8997-2F4D-4E1B-8B62-69FEB8551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AD5-EA06-4B6F-83BC-A25F87D0C48A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8997-2F4D-4E1B-8B62-69FEB8551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AD5-EA06-4B6F-83BC-A25F87D0C48A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8997-2F4D-4E1B-8B62-69FEB8551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9AD5-EA06-4B6F-83BC-A25F87D0C48A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68997-2F4D-4E1B-8B62-69FEB8551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6839" y="3733800"/>
            <a:ext cx="8001000" cy="990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Capital Access Workshop</a:t>
            </a:r>
            <a:b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USC Center for Economic Dev</a:t>
            </a:r>
            <a:b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June 22, 2023</a:t>
            </a:r>
          </a:p>
        </p:txBody>
      </p:sp>
      <p:pic>
        <p:nvPicPr>
          <p:cNvPr id="6" name="Picture 5" descr="masFlight Logo - for light 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4461" y="430924"/>
            <a:ext cx="4795078" cy="157149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57500" y="5562600"/>
            <a:ext cx="3429000" cy="1049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Craig Howells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SBA Division Manager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Mission Bank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5791200" cy="666749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47213D"/>
                </a:solidFill>
              </a:rPr>
              <a:t>SBA 7a Loan Program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990600"/>
            <a:ext cx="7628467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/>
              <a:t>SBA loans are fully amortized loan (terms range from 7 to 25 years)</a:t>
            </a:r>
          </a:p>
          <a:p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/>
              <a:t>Proceeds can be used for: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Working capital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Machinery and equipment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Furniture &amp; fixtures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Land and building (including purchase, renovation and new construction)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Leasehold improvements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Debt refinancing (under special conditions).</a:t>
            </a:r>
          </a:p>
          <a:p>
            <a:endParaRPr lang="en-US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09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5791200" cy="666749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>
                <a:solidFill>
                  <a:srgbClr val="47213D"/>
                </a:solidFill>
              </a:rPr>
              <a:t>SBA 7a</a:t>
            </a:r>
            <a:r>
              <a:rPr lang="en-US" altLang="en-US" sz="3200" dirty="0"/>
              <a:t> </a:t>
            </a:r>
            <a:r>
              <a:rPr lang="en-US" altLang="en-US" sz="3000" b="1" dirty="0">
                <a:solidFill>
                  <a:srgbClr val="47213D"/>
                </a:solidFill>
              </a:rPr>
              <a:t>Term Loan Terms and </a:t>
            </a:r>
            <a:br>
              <a:rPr lang="en-US" altLang="en-US" sz="3000" b="1" dirty="0">
                <a:solidFill>
                  <a:srgbClr val="47213D"/>
                </a:solidFill>
              </a:rPr>
            </a:br>
            <a:r>
              <a:rPr lang="en-US" altLang="en-US" sz="3000" b="1" dirty="0">
                <a:solidFill>
                  <a:srgbClr val="47213D"/>
                </a:solidFill>
              </a:rPr>
              <a:t>Interest Rates</a:t>
            </a:r>
            <a:endParaRPr lang="en-US" sz="3000" b="1" dirty="0">
              <a:solidFill>
                <a:srgbClr val="47213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72334"/>
            <a:ext cx="7628467" cy="580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			   </a:t>
            </a:r>
            <a:r>
              <a:rPr lang="en-US" altLang="en-US" sz="2800" u="sng" dirty="0"/>
              <a:t>A</a:t>
            </a:r>
            <a:r>
              <a:rPr lang="en-US" altLang="en-US" sz="2400" u="sng" dirty="0"/>
              <a:t>verage Term/Max Rates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Working capital, inventory 	    10 Years, P+3.00%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Pay off business debts*	    10 Years, P+3.00%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Purchase equipment, F&amp;F	    10 Years, P+3.00%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Leasehold improvements	    10 Years, P+3.00%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Starting a new business	    10 Years, P+3.00%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Purchase on - going business	    10 Years, P+3.00%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Purchase commercial property  25 Years, P+3.00%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Constructing building		    25 Years, P+3.00%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The maximum SBA loan is $5,000,000.  SBA loans are fully-amortized.  Loans with &gt;15 years term will have a prepayment penalty of 5%, 3%, 1% for the first three years of the term of the loan.  Borrower can prepay up to 25% annually without incurring penalty.</a:t>
            </a:r>
          </a:p>
          <a:p>
            <a:endParaRPr lang="en-US" alt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787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5791200" cy="66674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47213D"/>
                </a:solidFill>
              </a:rPr>
              <a:t>Underwriting Criteria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247774"/>
            <a:ext cx="76581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Cash Flow – Primary Source of repayment ability 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Collateral - Secondary Source of Repayment ability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Financial ratios – no specific covenants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7A8828"/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Current ratio, debt/worth ratio, etc.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Management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Credit History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Potential deposit relationship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7010400" cy="666749"/>
          </a:xfrm>
        </p:spPr>
        <p:txBody>
          <a:bodyPr>
            <a:noAutofit/>
          </a:bodyPr>
          <a:lstStyle/>
          <a:p>
            <a:pPr algn="l"/>
            <a:r>
              <a:rPr lang="en-US" altLang="en-US" sz="3000" b="1" dirty="0">
                <a:solidFill>
                  <a:srgbClr val="47213D"/>
                </a:solidFill>
              </a:rPr>
              <a:t>Required Documentation for </a:t>
            </a:r>
            <a:br>
              <a:rPr lang="en-US" altLang="en-US" sz="3000" b="1" dirty="0">
                <a:solidFill>
                  <a:srgbClr val="47213D"/>
                </a:solidFill>
              </a:rPr>
            </a:br>
            <a:r>
              <a:rPr lang="en-US" altLang="en-US" sz="3000" b="1" dirty="0">
                <a:solidFill>
                  <a:srgbClr val="47213D"/>
                </a:solidFill>
              </a:rPr>
              <a:t>Credit Application</a:t>
            </a:r>
            <a:endParaRPr lang="en-US" sz="3000" b="1" dirty="0">
              <a:solidFill>
                <a:srgbClr val="47213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135" y="1308741"/>
            <a:ext cx="8382000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3 years of personal and business income tax returns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Interim business financial statement no later than 60 days to date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Personal financial statement no older than 60 days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Resume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Completed application sheet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Executed IRS Form 4506C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Upon receipt of completed application package, credit decision will follow within 5 to 7 working days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5791200" cy="66674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47213D"/>
                </a:solidFill>
              </a:rPr>
              <a:t>Presentation Overview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pic>
        <p:nvPicPr>
          <p:cNvPr id="10" name="Picture 9" descr="Powerpoint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3352800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SBA 504 Loan Program</a:t>
            </a:r>
          </a:p>
        </p:txBody>
      </p:sp>
    </p:spTree>
    <p:extLst>
      <p:ext uri="{BB962C8B-B14F-4D97-AF65-F5344CB8AC3E}">
        <p14:creationId xmlns:p14="http://schemas.microsoft.com/office/powerpoint/2010/main" val="204131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7010400" cy="666749"/>
          </a:xfrm>
        </p:spPr>
        <p:txBody>
          <a:bodyPr>
            <a:noAutofit/>
          </a:bodyPr>
          <a:lstStyle/>
          <a:p>
            <a:pPr algn="l"/>
            <a:r>
              <a:rPr lang="en-US" altLang="en-US" sz="3000" b="1" dirty="0">
                <a:solidFill>
                  <a:srgbClr val="47213D"/>
                </a:solidFill>
              </a:rPr>
              <a:t>SBA 504 Loans</a:t>
            </a:r>
            <a:endParaRPr lang="en-US" sz="3000" b="1" dirty="0">
              <a:solidFill>
                <a:srgbClr val="47213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135" y="1308741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Purpose to finance assets to promote growth and job creation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Finance</a:t>
            </a:r>
          </a:p>
          <a:p>
            <a:pPr marL="914400" lvl="1" indent="-457200">
              <a:buClr>
                <a:srgbClr val="7A8828"/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Existing building or land</a:t>
            </a:r>
          </a:p>
          <a:p>
            <a:pPr marL="914400" lvl="1" indent="-457200">
              <a:buClr>
                <a:srgbClr val="7A8828"/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New facilities</a:t>
            </a:r>
          </a:p>
          <a:p>
            <a:pPr marL="914400" lvl="1" indent="-457200">
              <a:buClr>
                <a:srgbClr val="7A8828"/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Long term machinery and equipment</a:t>
            </a:r>
          </a:p>
          <a:p>
            <a:pPr marL="914400" lvl="1" indent="-457200">
              <a:buClr>
                <a:srgbClr val="7A8828"/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Improvement or modernization of facilities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4346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7010400" cy="666749"/>
          </a:xfrm>
        </p:spPr>
        <p:txBody>
          <a:bodyPr>
            <a:noAutofit/>
          </a:bodyPr>
          <a:lstStyle/>
          <a:p>
            <a:pPr algn="l"/>
            <a:r>
              <a:rPr lang="en-US" altLang="en-US" sz="3000" b="1" dirty="0">
                <a:solidFill>
                  <a:srgbClr val="47213D"/>
                </a:solidFill>
              </a:rPr>
              <a:t>Exclusions for 504</a:t>
            </a:r>
            <a:endParaRPr lang="en-US" sz="3000" b="1" dirty="0">
              <a:solidFill>
                <a:srgbClr val="47213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135" y="1308741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Working capital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 Consolidating, repaying or refinancing debt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Speculation or investment in rental real estate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7822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7010400" cy="666749"/>
          </a:xfrm>
        </p:spPr>
        <p:txBody>
          <a:bodyPr>
            <a:noAutofit/>
          </a:bodyPr>
          <a:lstStyle/>
          <a:p>
            <a:pPr algn="l"/>
            <a:r>
              <a:rPr lang="en-US" altLang="en-US" sz="3000" b="1" dirty="0">
                <a:solidFill>
                  <a:srgbClr val="47213D"/>
                </a:solidFill>
              </a:rPr>
              <a:t>Eligibility</a:t>
            </a:r>
            <a:endParaRPr lang="en-US" sz="3000" b="1" dirty="0">
              <a:solidFill>
                <a:srgbClr val="47213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135" y="1308741"/>
            <a:ext cx="838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For profit business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Small business net worth under $15 million and net profit under $5 million or meet SBA’s other size standards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19881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776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7010400" cy="666749"/>
          </a:xfrm>
        </p:spPr>
        <p:txBody>
          <a:bodyPr>
            <a:noAutofit/>
          </a:bodyPr>
          <a:lstStyle/>
          <a:p>
            <a:pPr algn="l"/>
            <a:r>
              <a:rPr lang="en-US" altLang="en-US" sz="3000" b="1" dirty="0">
                <a:solidFill>
                  <a:srgbClr val="47213D"/>
                </a:solidFill>
              </a:rPr>
              <a:t>Structure</a:t>
            </a:r>
            <a:endParaRPr lang="en-US" sz="3000" b="1" dirty="0">
              <a:solidFill>
                <a:srgbClr val="47213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135" y="1308741"/>
            <a:ext cx="838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50% financed by a third-party lender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40% financed by the SBA loan, through a CDC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10% provided by the borrower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SBA portion typically cannot exceed $5,000,000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No limit to 3rd party lender</a:t>
            </a:r>
          </a:p>
        </p:txBody>
      </p:sp>
    </p:spTree>
    <p:extLst>
      <p:ext uri="{BB962C8B-B14F-4D97-AF65-F5344CB8AC3E}">
        <p14:creationId xmlns:p14="http://schemas.microsoft.com/office/powerpoint/2010/main" val="252256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776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7010400" cy="666749"/>
          </a:xfrm>
        </p:spPr>
        <p:txBody>
          <a:bodyPr>
            <a:noAutofit/>
          </a:bodyPr>
          <a:lstStyle/>
          <a:p>
            <a:pPr algn="l"/>
            <a:r>
              <a:rPr lang="en-US" altLang="en-US" sz="3000" b="1" dirty="0">
                <a:solidFill>
                  <a:srgbClr val="47213D"/>
                </a:solidFill>
              </a:rPr>
              <a:t>Rates and Fees</a:t>
            </a:r>
            <a:endParaRPr lang="en-US" sz="3000" b="1" dirty="0">
              <a:solidFill>
                <a:srgbClr val="47213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135" y="1308741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Lender determines rate for their loan (50% portion)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SBA/CDC establishes rate after sale of bond debenture (40% portion)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Lender to set fees/rates for their loans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CDC fees vary depending on SBA policy at the time; most fees added to their loan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10743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767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5791200" cy="666749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47213D"/>
                </a:solidFill>
              </a:rPr>
              <a:t>Personal Background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9033" y="761999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9133" y="1151034"/>
            <a:ext cx="693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Over 30 years of banking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Former employee of the SBA Loan </a:t>
            </a:r>
          </a:p>
          <a:p>
            <a:r>
              <a:rPr lang="en-US" altLang="en-US" sz="2400" dirty="0"/>
              <a:t>    Servicing Center – Fresno</a:t>
            </a:r>
          </a:p>
          <a:p>
            <a:endParaRPr lang="en-US" sz="2400" dirty="0"/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Previously SBA Manager at Suncrest Bank &amp; Fresno First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BS from University of the Pacific</a:t>
            </a:r>
          </a:p>
          <a:p>
            <a:endParaRPr lang="en-US" sz="2400" dirty="0"/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MBA Fresno State University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776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7010400" cy="666749"/>
          </a:xfrm>
        </p:spPr>
        <p:txBody>
          <a:bodyPr>
            <a:noAutofit/>
          </a:bodyPr>
          <a:lstStyle/>
          <a:p>
            <a:pPr algn="l"/>
            <a:r>
              <a:rPr lang="en-US" altLang="en-US" sz="3000" b="1" dirty="0">
                <a:solidFill>
                  <a:srgbClr val="47213D"/>
                </a:solidFill>
              </a:rPr>
              <a:t>Example</a:t>
            </a:r>
            <a:endParaRPr lang="en-US" sz="3000" b="1" dirty="0">
              <a:solidFill>
                <a:srgbClr val="47213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135" y="1308741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Building purchase $1,000,000 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Bank 1st DOT</a:t>
            </a:r>
          </a:p>
          <a:p>
            <a:pPr marL="914400" lvl="1" indent="-457200">
              <a:buClr>
                <a:srgbClr val="7A8828"/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$500,000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CDC 2nd DOT</a:t>
            </a:r>
          </a:p>
          <a:p>
            <a:pPr marL="914400" lvl="1" indent="-457200">
              <a:buClr>
                <a:srgbClr val="7A8828"/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$400,000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Borrower Injection</a:t>
            </a:r>
          </a:p>
          <a:p>
            <a:pPr marL="914400" lvl="1" indent="-457200">
              <a:buClr>
                <a:srgbClr val="7A8828"/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$100,000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06353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5791200" cy="66674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47213D"/>
                </a:solidFill>
              </a:rPr>
              <a:t>Presentation Overview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pic>
        <p:nvPicPr>
          <p:cNvPr id="10" name="Picture 9" descr="Powerpoint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3352800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a typeface="+mj-ea"/>
                <a:cs typeface="+mj-cs"/>
              </a:rPr>
              <a:t>California State Small Business Loan Program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8432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776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7010400" cy="666749"/>
          </a:xfrm>
        </p:spPr>
        <p:txBody>
          <a:bodyPr>
            <a:noAutofit/>
          </a:bodyPr>
          <a:lstStyle/>
          <a:p>
            <a:pPr algn="l"/>
            <a:r>
              <a:rPr lang="en-US" altLang="en-US" sz="3000" b="1" dirty="0">
                <a:solidFill>
                  <a:srgbClr val="47213D"/>
                </a:solidFill>
              </a:rPr>
              <a:t>State Small Business Loan </a:t>
            </a:r>
            <a:br>
              <a:rPr lang="en-US" altLang="en-US" sz="3000" b="1" dirty="0">
                <a:solidFill>
                  <a:srgbClr val="47213D"/>
                </a:solidFill>
              </a:rPr>
            </a:br>
            <a:r>
              <a:rPr lang="en-US" altLang="en-US" sz="3000" b="1" dirty="0">
                <a:solidFill>
                  <a:srgbClr val="47213D"/>
                </a:solidFill>
              </a:rPr>
              <a:t>Guarantee Loan Program</a:t>
            </a:r>
            <a:endParaRPr lang="en-US" sz="3000" b="1" dirty="0">
              <a:solidFill>
                <a:srgbClr val="47213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135" y="1308741"/>
            <a:ext cx="838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Purpose</a:t>
            </a:r>
          </a:p>
          <a:p>
            <a:pPr marL="914400" lvl="1" indent="-457200">
              <a:buClr>
                <a:srgbClr val="7A8828"/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Purchase, construct or improve real estate or facilities</a:t>
            </a:r>
          </a:p>
          <a:p>
            <a:pPr marL="914400" lvl="1" indent="-457200">
              <a:buClr>
                <a:srgbClr val="7A8828"/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Equipment purchase, installation</a:t>
            </a:r>
          </a:p>
          <a:p>
            <a:pPr marL="914400" lvl="1" indent="-457200">
              <a:buClr>
                <a:srgbClr val="7A8828"/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Permanent working capital</a:t>
            </a:r>
          </a:p>
          <a:p>
            <a:pPr marL="914400" lvl="1" indent="-457200">
              <a:buClr>
                <a:srgbClr val="7A8828"/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Refinance existing debt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619428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776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7010400" cy="666749"/>
          </a:xfrm>
        </p:spPr>
        <p:txBody>
          <a:bodyPr>
            <a:noAutofit/>
          </a:bodyPr>
          <a:lstStyle/>
          <a:p>
            <a:pPr algn="l"/>
            <a:r>
              <a:rPr lang="en-US" altLang="en-US" sz="3000" b="1" dirty="0">
                <a:solidFill>
                  <a:srgbClr val="47213D"/>
                </a:solidFill>
              </a:rPr>
              <a:t>Qualifications</a:t>
            </a:r>
            <a:endParaRPr lang="en-US" sz="3000" b="1" dirty="0">
              <a:solidFill>
                <a:srgbClr val="47213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135" y="1308741"/>
            <a:ext cx="838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Good credit history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Good repayment capability (1.25x)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Adequate collateralization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399835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776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7010400" cy="666749"/>
          </a:xfrm>
        </p:spPr>
        <p:txBody>
          <a:bodyPr>
            <a:noAutofit/>
          </a:bodyPr>
          <a:lstStyle/>
          <a:p>
            <a:pPr algn="l"/>
            <a:r>
              <a:rPr lang="en-US" altLang="en-US" sz="3000" b="1" dirty="0">
                <a:solidFill>
                  <a:srgbClr val="47213D"/>
                </a:solidFill>
              </a:rPr>
              <a:t>Max Limit, Rates and Term</a:t>
            </a:r>
            <a:endParaRPr lang="en-US" sz="3000" b="1" dirty="0">
              <a:solidFill>
                <a:srgbClr val="47213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135" y="1308741"/>
            <a:ext cx="8382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Good credit history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80% loan guarantee up to $2,500,000 for either term loan or line of credit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Rates set by commercial lender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Guarantee up to 7 years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Balloon payments are allowed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Non-profits are eligible recipients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119620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776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7010400" cy="666749"/>
          </a:xfrm>
        </p:spPr>
        <p:txBody>
          <a:bodyPr>
            <a:noAutofit/>
          </a:bodyPr>
          <a:lstStyle/>
          <a:p>
            <a:pPr algn="l"/>
            <a:r>
              <a:rPr lang="en-US" altLang="en-US" sz="3000" b="1" dirty="0">
                <a:solidFill>
                  <a:srgbClr val="47213D"/>
                </a:solidFill>
              </a:rPr>
              <a:t>Fees</a:t>
            </a:r>
            <a:endParaRPr lang="en-US" sz="3000" b="1" dirty="0">
              <a:solidFill>
                <a:srgbClr val="47213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135" y="1308741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2 1/2 % of guaranteed liability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$250 documentation fee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Bank charges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986567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5791200" cy="66674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47213D"/>
                </a:solidFill>
              </a:rPr>
              <a:t>Presentation Overview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pic>
        <p:nvPicPr>
          <p:cNvPr id="10" name="Picture 9" descr="Powerpoint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3352800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a typeface="+mj-ea"/>
                <a:cs typeface="+mj-cs"/>
              </a:rPr>
              <a:t>Minority &amp; Women-owned Businesses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8543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5791200" cy="66674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47213D"/>
                </a:solidFill>
              </a:rPr>
              <a:t>Challenges Facing Minority &amp; Women-owned Businesses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247774"/>
            <a:ext cx="76581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Preparing detailed business plans</a:t>
            </a:r>
          </a:p>
          <a:p>
            <a:pPr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</a:pPr>
            <a:endParaRPr lang="en-US" altLang="en-US" sz="3000" dirty="0"/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Language barriers – spoken language and business terminology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3000" dirty="0"/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Lack of equity injection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3000" dirty="0"/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Financial statement quality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3000" dirty="0"/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Lack of collateral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3000" dirty="0"/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Lack of credit history</a:t>
            </a:r>
            <a:endParaRPr lang="en-US" sz="3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330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7010400" cy="666749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rgbClr val="47213D"/>
                </a:solidFill>
              </a:rPr>
              <a:t>Solutions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580" y="1295400"/>
            <a:ext cx="838200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We provide honest assessments of each situation and provide solutions – Setting realistic expectations</a:t>
            </a:r>
          </a:p>
          <a:p>
            <a:pPr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</a:pPr>
            <a:endParaRPr lang="en-US" altLang="en-US" sz="2800" dirty="0"/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Work closely with the local SBDC’s and local CDFI’s</a:t>
            </a:r>
          </a:p>
          <a:p>
            <a:pPr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</a:pPr>
            <a:endParaRPr lang="en-US" altLang="en-US" sz="2800" dirty="0"/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Provide positive support and feedback</a:t>
            </a:r>
          </a:p>
          <a:p>
            <a:pPr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</a:pPr>
            <a:endParaRPr lang="en-US" altLang="en-US" sz="2800" dirty="0"/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Have a network of lenders that we work closely with for financing solutions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501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Powerpoint-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0"/>
          </a:xfrm>
        </p:spPr>
      </p:pic>
      <p:pic>
        <p:nvPicPr>
          <p:cNvPr id="8" name="Picture 7" descr="Powerpoint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71800" y="1752600"/>
            <a:ext cx="3200400" cy="3200400"/>
          </a:xfrm>
          <a:prstGeom prst="ellipse">
            <a:avLst/>
          </a:prstGeom>
          <a:solidFill>
            <a:srgbClr val="7A8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3086100" y="2668185"/>
            <a:ext cx="2971800" cy="1323439"/>
            <a:chOff x="3124200" y="2514600"/>
            <a:chExt cx="2971800" cy="1323439"/>
          </a:xfrm>
        </p:grpSpPr>
        <p:sp>
          <p:nvSpPr>
            <p:cNvPr id="16" name="Rectangle 15"/>
            <p:cNvSpPr/>
            <p:nvPr/>
          </p:nvSpPr>
          <p:spPr>
            <a:xfrm>
              <a:off x="3124200" y="2514600"/>
              <a:ext cx="29718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+mj-lt"/>
                </a:rPr>
                <a:t>Q&amp;A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76600" y="3429000"/>
              <a:ext cx="2667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77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5791200" cy="66674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47213D"/>
                </a:solidFill>
              </a:rPr>
              <a:t>Presentation Overview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pic>
        <p:nvPicPr>
          <p:cNvPr id="10" name="Picture 9" descr="Powerpoint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71500" y="3580606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a typeface="+mj-ea"/>
                <a:cs typeface="+mj-cs"/>
              </a:rPr>
              <a:t>History of Mission Bank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24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masFlight Logo - for light 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6711" y="575376"/>
            <a:ext cx="4392744" cy="143963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5800" y="3827900"/>
            <a:ext cx="8001000" cy="1436462"/>
            <a:chOff x="1295400" y="3810794"/>
            <a:chExt cx="6248400" cy="1066006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333500" y="3810794"/>
              <a:ext cx="61722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Thank You!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All Attendees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Capital Access Workshop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295400" y="4343400"/>
              <a:ext cx="6248400" cy="533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60198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MISSION BANK SBA DIVISION</a:t>
            </a:r>
          </a:p>
          <a:p>
            <a:pPr algn="ctr"/>
            <a:r>
              <a:rPr lang="en-US" sz="1300" dirty="0">
                <a:solidFill>
                  <a:schemeClr val="bg1"/>
                </a:solidFill>
              </a:rPr>
              <a:t>1430 Truxtun Ave Suite 130 · Bakersfield, CA 93301 </a:t>
            </a:r>
          </a:p>
          <a:p>
            <a:pPr algn="ctr"/>
            <a:r>
              <a:rPr lang="en-US" sz="1300" dirty="0">
                <a:solidFill>
                  <a:schemeClr val="bg1"/>
                </a:solidFill>
              </a:rPr>
              <a:t>Phone: (559) 314-4095 </a:t>
            </a:r>
            <a:r>
              <a:rPr lang="en-US" sz="1300" dirty="0" err="1">
                <a:solidFill>
                  <a:schemeClr val="bg1"/>
                </a:solidFill>
              </a:rPr>
              <a:t>Email:howellsc@missionbank.com</a:t>
            </a:r>
            <a:endParaRPr lang="en-US" sz="13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5867400"/>
            <a:ext cx="8229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5791200" cy="66674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47213D"/>
                </a:solidFill>
              </a:rPr>
              <a:t>Mission Bank History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754223"/>
            <a:ext cx="78486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Established – October 7, 1998, by small group of local business owners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Locations</a:t>
            </a:r>
          </a:p>
          <a:p>
            <a:pPr lvl="2" indent="-457200">
              <a:buClr>
                <a:srgbClr val="74912B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Bakersfield (2)</a:t>
            </a:r>
          </a:p>
          <a:p>
            <a:pPr lvl="2" indent="-457200">
              <a:buClr>
                <a:srgbClr val="7A8828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Shafter</a:t>
            </a:r>
          </a:p>
          <a:p>
            <a:pPr lvl="2" indent="-457200">
              <a:buClr>
                <a:srgbClr val="7A8828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Ventura</a:t>
            </a:r>
          </a:p>
          <a:p>
            <a:pPr lvl="2" indent="-457200">
              <a:buClr>
                <a:srgbClr val="7A8828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Lancaster</a:t>
            </a:r>
          </a:p>
          <a:p>
            <a:pPr lvl="2" indent="-457200">
              <a:buClr>
                <a:srgbClr val="7A8828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San Luis Obispo</a:t>
            </a:r>
          </a:p>
          <a:p>
            <a:pPr lvl="2" indent="-457200">
              <a:buClr>
                <a:srgbClr val="7A8828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Stockton</a:t>
            </a:r>
          </a:p>
          <a:p>
            <a:pPr lvl="2" indent="-457200">
              <a:buClr>
                <a:srgbClr val="7A8828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Visalia</a:t>
            </a:r>
            <a:endParaRPr lang="en-US" sz="2800" dirty="0"/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Market Area - California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Size – 2 Billion in Assets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Number of Employees - 140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535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6" y="-10886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5791200" cy="666749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47213D"/>
                </a:solidFill>
              </a:rPr>
              <a:t>Meeting the Needs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1066800"/>
            <a:ext cx="39243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Experienced Department with decades of combined SBA lending experience</a:t>
            </a:r>
          </a:p>
          <a:p>
            <a:endParaRPr lang="en-US" sz="2800" dirty="0"/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Committed to providing excellent service to minority and women-owned businesses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endParaRPr lang="en-US" sz="2800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81824BB2-26BD-4321-934C-C760489777FF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754188"/>
            <a:ext cx="2936875" cy="3216275"/>
            <a:chOff x="4100" y="480"/>
            <a:chExt cx="1468" cy="1325"/>
          </a:xfrm>
        </p:grpSpPr>
        <p:sp>
          <p:nvSpPr>
            <p:cNvPr id="10" name="PyramidChart 1;Item 3">
              <a:extLst>
                <a:ext uri="{FF2B5EF4-FFF2-40B4-BE49-F238E27FC236}">
                  <a16:creationId xmlns:a16="http://schemas.microsoft.com/office/drawing/2014/main" id="{4A880EFC-200A-4C06-97E4-C77113CF0A4B}"/>
                </a:ext>
              </a:extLst>
            </p:cNvPr>
            <p:cNvSpPr>
              <a:spLocks noChangeAspect="1" noChangeArrowheads="1"/>
            </p:cNvSpPr>
            <p:nvPr/>
          </p:nvSpPr>
          <p:spPr bwMode="blackWhite">
            <a:xfrm flipV="1">
              <a:off x="4100" y="1363"/>
              <a:ext cx="1468" cy="4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05 w 21600"/>
                <a:gd name="T13" fmla="*/ 3616 h 21600"/>
                <a:gd name="T14" fmla="*/ 17995 w 21600"/>
                <a:gd name="T15" fmla="*/ 179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Commitment</a:t>
              </a:r>
            </a:p>
          </p:txBody>
        </p:sp>
        <p:sp>
          <p:nvSpPr>
            <p:cNvPr id="11" name="PyramidChart 1;Item 2">
              <a:extLst>
                <a:ext uri="{FF2B5EF4-FFF2-40B4-BE49-F238E27FC236}">
                  <a16:creationId xmlns:a16="http://schemas.microsoft.com/office/drawing/2014/main" id="{BEC61C71-3799-4FA6-9218-449956EEA1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V="1">
              <a:off x="4344" y="922"/>
              <a:ext cx="978" cy="4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6 w 21600"/>
                <a:gd name="T13" fmla="*/ 4516 h 21600"/>
                <a:gd name="T14" fmla="*/ 17094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Experience</a:t>
              </a:r>
            </a:p>
          </p:txBody>
        </p:sp>
        <p:sp>
          <p:nvSpPr>
            <p:cNvPr id="12" name="PyramidChart 1;Item 1">
              <a:extLst>
                <a:ext uri="{FF2B5EF4-FFF2-40B4-BE49-F238E27FC236}">
                  <a16:creationId xmlns:a16="http://schemas.microsoft.com/office/drawing/2014/main" id="{0D0645AA-2667-47B4-B77D-FEDD688A93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V="1">
              <a:off x="4589" y="480"/>
              <a:ext cx="490" cy="4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185 w 21600"/>
                <a:gd name="T13" fmla="*/ 7184 h 21600"/>
                <a:gd name="T14" fmla="*/ 14415 w 21600"/>
                <a:gd name="T15" fmla="*/ 1441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PLP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65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6" y="-129462"/>
            <a:ext cx="88392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5791200" cy="666749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47213D"/>
                </a:solidFill>
              </a:rPr>
              <a:t>Customized Solutions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990600"/>
            <a:ext cx="4343400" cy="598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banking at the highest level = personalized attention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entire department is staffed with minorities and women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Bilingual staff: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Spanish and Tagalog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Former SBA employee with insider knowledge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D2CC5-CE31-677C-90A3-F5164F28B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289175"/>
            <a:ext cx="3629717" cy="25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0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5791200" cy="66674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47213D"/>
                </a:solidFill>
              </a:rPr>
              <a:t>Presentation Overview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pic>
        <p:nvPicPr>
          <p:cNvPr id="10" name="Picture 9" descr="Powerpoint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3352800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SBA 7a Loan Program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6172200" cy="666749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rgbClr val="47213D"/>
                </a:solidFill>
              </a:rPr>
              <a:t>Types of businesses eligible to apply for SBA Loans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10668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dirty="0"/>
              <a:t>For Profit Companies – Service, Retail, Manufacturers including but not limited to:</a:t>
            </a:r>
          </a:p>
          <a:p>
            <a:pPr marL="800100" lvl="1" indent="-342900" eaLnBrk="1" hangingPunct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Hotels, motels, gas stations</a:t>
            </a:r>
          </a:p>
          <a:p>
            <a:pPr marL="800100" lvl="1" indent="-342900" eaLnBrk="1" hangingPunct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Automotive repair facilities</a:t>
            </a:r>
          </a:p>
          <a:p>
            <a:pPr marL="800100" lvl="1" indent="-342900" eaLnBrk="1" hangingPunct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Residential care homes, restaurants</a:t>
            </a:r>
          </a:p>
          <a:p>
            <a:pPr marL="800100" lvl="1" indent="-342900" eaLnBrk="1" hangingPunct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Convenience stores, laundromats</a:t>
            </a:r>
          </a:p>
          <a:p>
            <a:pPr marL="800100" lvl="1" indent="-342900" eaLnBrk="1" hangingPunct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Contractors, trucking, etc.</a:t>
            </a:r>
          </a:p>
          <a:p>
            <a:pPr marL="800100" lvl="1" indent="-342900" eaLnBrk="1" hangingPunct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3000" dirty="0"/>
              <a:t>And many more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werpoin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6477000" cy="666749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rgbClr val="47213D"/>
                </a:solidFill>
              </a:rPr>
              <a:t>Ineligible </a:t>
            </a:r>
            <a:r>
              <a:rPr lang="en-US" altLang="en-US" sz="3000" b="1" dirty="0">
                <a:solidFill>
                  <a:srgbClr val="47213D"/>
                </a:solidFill>
              </a:rPr>
              <a:t>types of businesses for business loans</a:t>
            </a:r>
            <a:endParaRPr lang="en-US" sz="3000" b="1" dirty="0">
              <a:solidFill>
                <a:srgbClr val="47213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64770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www.missionbank.com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382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B - Logo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6200"/>
            <a:ext cx="618067" cy="9906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914400"/>
            <a:ext cx="3505200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7213D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Non-profit businesses</a:t>
            </a:r>
          </a:p>
          <a:p>
            <a:pPr marL="342900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Business engaged in lending</a:t>
            </a:r>
          </a:p>
          <a:p>
            <a:pPr marL="342900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Life insurance companies</a:t>
            </a:r>
          </a:p>
          <a:p>
            <a:pPr marL="342900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Business located in a foreign country</a:t>
            </a:r>
          </a:p>
          <a:p>
            <a:pPr marL="342900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Businesses selling through a Pyramid Plan</a:t>
            </a:r>
          </a:p>
          <a:p>
            <a:pPr marL="342900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Businesses engaged in Gambling</a:t>
            </a:r>
          </a:p>
          <a:p>
            <a:pPr marL="342900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Businesses which restrict patronage</a:t>
            </a:r>
          </a:p>
          <a:p>
            <a:pPr marL="342900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Government-owned entities, excluding Native American Tribes</a:t>
            </a:r>
          </a:p>
          <a:p>
            <a:pPr marL="342900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Businesses engaged in promoting Religion</a:t>
            </a:r>
          </a:p>
          <a:p>
            <a:pPr marL="342900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Cooperatives</a:t>
            </a:r>
          </a:p>
          <a:p>
            <a:pPr marL="342900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Businesses engaged in Loan Packaging</a:t>
            </a:r>
          </a:p>
          <a:p>
            <a:pPr marL="342900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Prior loss to the Government</a:t>
            </a:r>
          </a:p>
          <a:p>
            <a:pPr marL="342900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Political or lobbying activities</a:t>
            </a:r>
          </a:p>
          <a:p>
            <a:pPr marL="342900" indent="-342900" eaLnBrk="1" hangingPunct="1">
              <a:lnSpc>
                <a:spcPct val="8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Speculations (including R.E. speculation)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7573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0e2243c-0e08-49ed-b252-e34e09d6d44f">3MZSCJHP54C4-501384280-18</_dlc_DocId>
    <_dlc_DocIdUrl xmlns="30e2243c-0e08-49ed-b252-e34e09d6d44f">
      <Url>https://missionbank.sharepoint.com/Credit/_layouts/15/DocIdRedir.aspx?ID=3MZSCJHP54C4-501384280-18</Url>
      <Description>3MZSCJHP54C4-501384280-18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E8CD87D59DF4BB1EC97F422BC8264" ma:contentTypeVersion="4" ma:contentTypeDescription="Create a new document." ma:contentTypeScope="" ma:versionID="c3e3a69b0a7cad48e4c69409d63fec82">
  <xsd:schema xmlns:xsd="http://www.w3.org/2001/XMLSchema" xmlns:xs="http://www.w3.org/2001/XMLSchema" xmlns:p="http://schemas.microsoft.com/office/2006/metadata/properties" xmlns:ns2="7f7f751e-bfd1-435a-8a71-19e861caf72b" xmlns:ns3="30e2243c-0e08-49ed-b252-e34e09d6d44f" targetNamespace="http://schemas.microsoft.com/office/2006/metadata/properties" ma:root="true" ma:fieldsID="ac03c58b38c8f1b4ccc000fa23140924" ns2:_="" ns3:_="">
    <xsd:import namespace="7f7f751e-bfd1-435a-8a71-19e861caf72b"/>
    <xsd:import namespace="30e2243c-0e08-49ed-b252-e34e09d6d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f751e-bfd1-435a-8a71-19e861caf7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2243c-0e08-49ed-b252-e34e09d6d44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38A168A-CA67-46C2-AA96-9ABD387BE611}">
  <ds:schemaRefs>
    <ds:schemaRef ds:uri="http://schemas.microsoft.com/office/2006/metadata/properties"/>
    <ds:schemaRef ds:uri="http://schemas.microsoft.com/office/infopath/2007/PartnerControls"/>
    <ds:schemaRef ds:uri="30e2243c-0e08-49ed-b252-e34e09d6d44f"/>
  </ds:schemaRefs>
</ds:datastoreItem>
</file>

<file path=customXml/itemProps2.xml><?xml version="1.0" encoding="utf-8"?>
<ds:datastoreItem xmlns:ds="http://schemas.openxmlformats.org/officeDocument/2006/customXml" ds:itemID="{2908F217-1A1B-48F9-BC67-323F26C345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719C72-9C71-465D-A913-1CA5D0E9E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7f751e-bfd1-435a-8a71-19e861caf72b"/>
    <ds:schemaRef ds:uri="30e2243c-0e08-49ed-b252-e34e09d6d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39782E0-1159-416B-A3F7-66AFF652B49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7820</TotalTime>
  <Words>1206</Words>
  <Application>Microsoft Office PowerPoint</Application>
  <PresentationFormat>On-screen Show (4:3)</PresentationFormat>
  <Paragraphs>260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Lato</vt:lpstr>
      <vt:lpstr>Wingdings</vt:lpstr>
      <vt:lpstr>Office Theme</vt:lpstr>
      <vt:lpstr>Capital Access Workshop USC Center for Economic Dev June 22, 2023</vt:lpstr>
      <vt:lpstr>Personal Background</vt:lpstr>
      <vt:lpstr>Presentation Overview</vt:lpstr>
      <vt:lpstr>Mission Bank History</vt:lpstr>
      <vt:lpstr>Meeting the Needs</vt:lpstr>
      <vt:lpstr>Customized Solutions</vt:lpstr>
      <vt:lpstr>Presentation Overview</vt:lpstr>
      <vt:lpstr>Types of businesses eligible to apply for SBA Loans</vt:lpstr>
      <vt:lpstr>Ineligible types of businesses for business loans</vt:lpstr>
      <vt:lpstr>SBA 7a Loan Program</vt:lpstr>
      <vt:lpstr>SBA 7a Term Loan Terms and  Interest Rates</vt:lpstr>
      <vt:lpstr>Underwriting Criteria</vt:lpstr>
      <vt:lpstr>Required Documentation for  Credit Application</vt:lpstr>
      <vt:lpstr>Presentation Overview</vt:lpstr>
      <vt:lpstr>SBA 504 Loans</vt:lpstr>
      <vt:lpstr>Exclusions for 504</vt:lpstr>
      <vt:lpstr>Eligibility</vt:lpstr>
      <vt:lpstr>Structure</vt:lpstr>
      <vt:lpstr>Rates and Fees</vt:lpstr>
      <vt:lpstr>Example</vt:lpstr>
      <vt:lpstr>Presentation Overview</vt:lpstr>
      <vt:lpstr>State Small Business Loan  Guarantee Loan Program</vt:lpstr>
      <vt:lpstr>Qualifications</vt:lpstr>
      <vt:lpstr>Max Limit, Rates and Term</vt:lpstr>
      <vt:lpstr>Fees</vt:lpstr>
      <vt:lpstr>Presentation Overview</vt:lpstr>
      <vt:lpstr>Challenges Facing Minority &amp; Women-owned Businesses</vt:lpstr>
      <vt:lpstr>Solutions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bayu</dc:creator>
  <cp:lastModifiedBy>Craig Howells</cp:lastModifiedBy>
  <cp:revision>132</cp:revision>
  <dcterms:created xsi:type="dcterms:W3CDTF">2014-09-05T07:13:44Z</dcterms:created>
  <dcterms:modified xsi:type="dcterms:W3CDTF">2023-06-12T20:41:25Z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0x0101009FBE8CD87D59DF4BB1EC97F422BC8264</vt:lpwstr>
  </property>
  <property fmtid="{D5CDD505-2E9C-101B-9397-08002B2CF9AE}" pid="3" name="_dlc_DocIdItemGuid">
    <vt:lpwstr>216f328f-fff4-4067-8131-cdf697d3e775</vt:lpwstr>
  </property>
</Properties>
</file>