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4" r:id="rId2"/>
    <p:sldId id="2685" r:id="rId3"/>
    <p:sldId id="2681" r:id="rId4"/>
    <p:sldId id="2688" r:id="rId5"/>
    <p:sldId id="2676" r:id="rId6"/>
    <p:sldId id="2683" r:id="rId7"/>
    <p:sldId id="2623" r:id="rId8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>
          <p15:clr>
            <a:srgbClr val="A4A3A4"/>
          </p15:clr>
        </p15:guide>
        <p15:guide id="2" pos="14777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504">
          <p15:clr>
            <a:srgbClr val="A4A3A4"/>
          </p15:clr>
        </p15:guide>
        <p15:guide id="5" pos="6998">
          <p15:clr>
            <a:srgbClr val="A4A3A4"/>
          </p15:clr>
        </p15:guide>
        <p15:guide id="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dim Dianov" initials="" lastIdx="0" clrIdx="0"/>
  <p:cmAuthor id="2" name="Kristen Brady" initials="KB" lastIdx="23" clrIdx="1">
    <p:extLst>
      <p:ext uri="{19B8F6BF-5375-455C-9EA6-DF929625EA0E}">
        <p15:presenceInfo xmlns:p15="http://schemas.microsoft.com/office/powerpoint/2012/main" userId="S-1-5-21-2021793643-622274997-239210854-49410" providerId="AD"/>
      </p:ext>
    </p:extLst>
  </p:cmAuthor>
  <p:cmAuthor id="3" name="Kelly Eismann" initials="KE" lastIdx="14" clrIdx="2">
    <p:extLst>
      <p:ext uri="{19B8F6BF-5375-455C-9EA6-DF929625EA0E}">
        <p15:presenceInfo xmlns:p15="http://schemas.microsoft.com/office/powerpoint/2012/main" userId="0cba3e6a7ab15f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D42"/>
    <a:srgbClr val="21325F"/>
    <a:srgbClr val="D31740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9" autoAdjust="0"/>
    <p:restoredTop sz="80544" autoAdjust="0"/>
  </p:normalViewPr>
  <p:slideViewPr>
    <p:cSldViewPr snapToObjects="1">
      <p:cViewPr varScale="1">
        <p:scale>
          <a:sx n="32" d="100"/>
          <a:sy n="32" d="100"/>
        </p:scale>
        <p:origin x="1435" y="58"/>
      </p:cViewPr>
      <p:guideLst>
        <p:guide orient="horz" pos="8136"/>
        <p:guide pos="14777"/>
        <p:guide pos="557"/>
        <p:guide orient="horz" pos="504"/>
        <p:guide pos="6998"/>
        <p:guide orient="horz" pos="432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298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206FE6-65FD-AD46-BC66-4C360601F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>
              <a:latin typeface="Verdana Pro Light" panose="020B030403050404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69F5A9-D53E-1E4B-B626-0AB86A8FB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C96F23-1C30-A948-9173-69AF186B3AC1}" type="datetimeFigureOut">
              <a:rPr lang="ru-RU">
                <a:latin typeface="Verdana Pro Light" panose="020B0304030504040204" pitchFamily="34" charset="0"/>
              </a:rPr>
              <a:pPr>
                <a:defRPr/>
              </a:pPr>
              <a:t>05.06.2023</a:t>
            </a:fld>
            <a:endParaRPr lang="ru-RU" dirty="0">
              <a:latin typeface="Verdana Pro Light" panose="020B030403050404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D4210A-D500-4640-9E8D-81F29C846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>
              <a:latin typeface="Verdana Pro Light" panose="020B030403050404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33097A-945A-9242-80D4-B56960C80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14764D-4B5A-2746-B178-A7357E9204A4}" type="slidenum">
              <a:rPr lang="ru-RU">
                <a:latin typeface="Verdana Pro Light" panose="020B0304030504040204" pitchFamily="34" charset="0"/>
              </a:rPr>
              <a:pPr>
                <a:defRPr/>
              </a:pPr>
              <a:t>‹#›</a:t>
            </a:fld>
            <a:endParaRPr lang="ru-RU" dirty="0">
              <a:latin typeface="Verdana Pro Light" panose="020B03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6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D79D38-9524-8C43-B888-0A737F94B2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Verdana Pro Light" panose="020B03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70412-BF3A-A744-9B8B-30EE9BA858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Verdana Pro Light" panose="020B0304030504040204" pitchFamily="34" charset="0"/>
              </a:defRPr>
            </a:lvl1pPr>
          </a:lstStyle>
          <a:p>
            <a:pPr>
              <a:defRPr/>
            </a:pPr>
            <a:fld id="{657C56A7-C3B4-4645-AB7D-49A418CA75AB}" type="datetimeFigureOut">
              <a:rPr lang="en-US" smtClean="0"/>
              <a:pPr>
                <a:defRPr/>
              </a:pPr>
              <a:t>6/5/2023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93BE8D-9E0F-3245-B60E-24F3DB31CF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311E5B-5870-414C-9B21-1514ED83F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81EA0-AC3D-4544-A28F-BA9B26DD92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Verdana Pro Light" panose="020B03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FD897-2953-5D48-B363-3F7A9FA3F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Verdana Pro Light" panose="020B0304030504040204" pitchFamily="34" charset="0"/>
              </a:defRPr>
            </a:lvl1pPr>
          </a:lstStyle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2400" b="0" i="0" kern="1200">
        <a:solidFill>
          <a:schemeClr val="tx1"/>
        </a:solidFill>
        <a:latin typeface="Verdana Pro Light" panose="020B0304030504040204" pitchFamily="34" charset="0"/>
        <a:ea typeface="+mn-ea"/>
        <a:cs typeface="+mn-cs"/>
      </a:defRPr>
    </a:lvl1pPr>
    <a:lvl2pPr marL="912813" algn="l" defTabSz="912813" rtl="0" fontAlgn="base">
      <a:spcBef>
        <a:spcPct val="30000"/>
      </a:spcBef>
      <a:spcAft>
        <a:spcPct val="0"/>
      </a:spcAft>
      <a:defRPr sz="2400" b="0" i="0" kern="1200">
        <a:solidFill>
          <a:schemeClr val="tx1"/>
        </a:solidFill>
        <a:latin typeface="Verdana Pro Light" panose="020B0304030504040204" pitchFamily="34" charset="0"/>
        <a:ea typeface="+mn-ea"/>
        <a:cs typeface="+mn-cs"/>
      </a:defRPr>
    </a:lvl2pPr>
    <a:lvl3pPr marL="1827213" algn="l" defTabSz="912813" rtl="0" fontAlgn="base">
      <a:spcBef>
        <a:spcPct val="30000"/>
      </a:spcBef>
      <a:spcAft>
        <a:spcPct val="0"/>
      </a:spcAft>
      <a:defRPr sz="2400" b="0" i="0" kern="1200">
        <a:solidFill>
          <a:schemeClr val="tx1"/>
        </a:solidFill>
        <a:latin typeface="Verdana Pro Light" panose="020B0304030504040204" pitchFamily="34" charset="0"/>
        <a:ea typeface="+mn-ea"/>
        <a:cs typeface="+mn-cs"/>
      </a:defRPr>
    </a:lvl3pPr>
    <a:lvl4pPr marL="2741613" algn="l" defTabSz="912813" rtl="0" fontAlgn="base">
      <a:spcBef>
        <a:spcPct val="30000"/>
      </a:spcBef>
      <a:spcAft>
        <a:spcPct val="0"/>
      </a:spcAft>
      <a:defRPr sz="2400" b="0" i="0" kern="1200">
        <a:solidFill>
          <a:schemeClr val="tx1"/>
        </a:solidFill>
        <a:latin typeface="Verdana Pro Light" panose="020B0304030504040204" pitchFamily="34" charset="0"/>
        <a:ea typeface="+mn-ea"/>
        <a:cs typeface="+mn-cs"/>
      </a:defRPr>
    </a:lvl4pPr>
    <a:lvl5pPr marL="3656013" algn="l" defTabSz="912813" rtl="0" fontAlgn="base">
      <a:spcBef>
        <a:spcPct val="30000"/>
      </a:spcBef>
      <a:spcAft>
        <a:spcPct val="0"/>
      </a:spcAft>
      <a:defRPr sz="2400" b="0" i="0" kern="1200">
        <a:solidFill>
          <a:schemeClr val="tx1"/>
        </a:solidFill>
        <a:latin typeface="Verdana Pro Light" panose="020B030403050404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2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email and phone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77FC64-17AB-E849-8C0C-1FF8412B25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4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1B49A2-176B-8244-A08D-96152C78D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4377649" cy="13716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69BFE10-5010-EB4A-879D-29C40AE111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114800" cy="2924175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57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C26291-982D-5D49-AC64-13D1C889B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C1830EC4-17CB-F54D-AB9B-EAC4FE8F6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82" y="1"/>
            <a:ext cx="24348168" cy="137160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7A91CB2-F653-A74D-9072-ABF995F7F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114800" cy="2924175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9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C35E7-C271-1D4C-9934-26B97D9E6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 b="7958"/>
          <a:stretch/>
        </p:blipFill>
        <p:spPr>
          <a:xfrm>
            <a:off x="1" y="1"/>
            <a:ext cx="24377650" cy="1371600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F670425-354C-DC48-9FC9-C537B833C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114800" cy="2924175"/>
          </a:xfrm>
          <a:prstGeom prst="rect">
            <a:avLst/>
          </a:prstGeom>
          <a:effectLst>
            <a:glow rad="1905000">
              <a:schemeClr val="bg1">
                <a:alpha val="7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88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C35E7-C271-1D4C-9934-26B97D9E6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6F97A-D186-2741-A2BD-12744D4B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5943600"/>
            <a:ext cx="1089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0" i="0">
                <a:solidFill>
                  <a:schemeClr val="accent3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solidFill>
                  <a:schemeClr val="accent1"/>
                </a:solidFill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1395333-C91E-6D46-A47E-A7D7257F9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225" y="8686800"/>
            <a:ext cx="10896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BF1D42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BF1D42"/>
                </a:solidFill>
              </a:defRPr>
            </a:lvl2pPr>
            <a:lvl3pPr>
              <a:defRPr>
                <a:solidFill>
                  <a:srgbClr val="BF1D42"/>
                </a:solidFill>
              </a:defRPr>
            </a:lvl3pPr>
            <a:lvl4pPr>
              <a:defRPr>
                <a:solidFill>
                  <a:srgbClr val="BF1D42"/>
                </a:solidFill>
              </a:defRPr>
            </a:lvl4pPr>
            <a:lvl5pPr>
              <a:defRPr>
                <a:solidFill>
                  <a:srgbClr val="BF1D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9BF43AD-FC16-1F4F-AA42-3E5B99C45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771472"/>
            <a:ext cx="4114800" cy="2924175"/>
          </a:xfrm>
          <a:prstGeom prst="rect">
            <a:avLst/>
          </a:prstGeom>
          <a:effectLst>
            <a:glow rad="1905000">
              <a:schemeClr val="bg1">
                <a:alpha val="4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19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1092B-E571-854B-9E73-1E7D41BCC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1825" y="4419600"/>
            <a:ext cx="13411199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0" i="0">
                <a:solidFill>
                  <a:schemeClr val="accent2"/>
                </a:solidFill>
                <a:latin typeface="Verdana Pro Light" panose="020B0304030504040204" pitchFamily="34" charset="0"/>
              </a:defRPr>
            </a:lvl1pPr>
            <a:lvl2pPr marL="914400" indent="0">
              <a:buNone/>
              <a:defRPr b="1" i="0">
                <a:latin typeface="Verdana Pro SemiBold" panose="020B0604030504040204" pitchFamily="34" charset="0"/>
              </a:defRPr>
            </a:lvl2pPr>
            <a:lvl3pPr marL="1828800" indent="0">
              <a:buNone/>
              <a:defRPr b="1" i="0">
                <a:latin typeface="Verdana Pro SemiBold" panose="020B0604030504040204" pitchFamily="34" charset="0"/>
              </a:defRPr>
            </a:lvl3pPr>
            <a:lvl4pPr marL="2743200" indent="0">
              <a:buNone/>
              <a:defRPr b="1" i="0">
                <a:latin typeface="Verdana Pro SemiBold" panose="020B0604030504040204" pitchFamily="34" charset="0"/>
              </a:defRPr>
            </a:lvl4pPr>
            <a:lvl5pPr marL="3657600" indent="0">
              <a:buNone/>
              <a:defRPr b="1" i="0">
                <a:latin typeface="Verdana Pro SemiBold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B72C1-7D44-A149-B3DC-18DE8DB73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98024" y="6170660"/>
            <a:ext cx="13411199" cy="289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accent3"/>
                </a:solidFill>
                <a:latin typeface="Verdana Pro" panose="020B0604030504040204" pitchFamily="34" charset="0"/>
              </a:defRPr>
            </a:lvl1pPr>
            <a:lvl2pPr marL="9144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2pPr>
            <a:lvl3pPr marL="18288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3pPr>
            <a:lvl4pPr marL="27432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4pPr>
            <a:lvl5pPr marL="3657600" indent="0">
              <a:buNone/>
              <a:defRPr b="0" i="0">
                <a:solidFill>
                  <a:schemeClr val="accent1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91BC3D-28A6-4C52-82CC-66E87EC60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6" y="1371600"/>
            <a:ext cx="6553199" cy="9525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 Pro Light" panose="020B03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F66AE0-487A-6641-AE53-A700AE788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8459A5-02CE-6443-8072-4AD3666A4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8025" y="9067800"/>
            <a:ext cx="13411199" cy="182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1pPr>
            <a:lvl2pPr marL="9144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2pPr>
            <a:lvl3pPr marL="18288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3pPr>
            <a:lvl4pPr marL="27432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4pPr>
            <a:lvl5pPr marL="3657600" indent="0">
              <a:lnSpc>
                <a:spcPct val="150000"/>
              </a:lnSpc>
              <a:buNone/>
              <a:defRPr sz="3200" b="0" i="0"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4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1CD45-FE36-DD4D-8B80-1D1DDA9DD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286F5DB8-7E96-A348-8546-8D56BA699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75683"/>
            <a:ext cx="24377651" cy="124438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CCD01E-5EE6-EF4F-BCCB-5CD8D900589D}"/>
              </a:ext>
            </a:extLst>
          </p:cNvPr>
          <p:cNvCxnSpPr/>
          <p:nvPr userDrawn="1"/>
        </p:nvCxnSpPr>
        <p:spPr>
          <a:xfrm>
            <a:off x="0" y="8839200"/>
            <a:ext cx="24377650" cy="91440"/>
          </a:xfrm>
          <a:prstGeom prst="line">
            <a:avLst/>
          </a:prstGeom>
          <a:ln w="34925">
            <a:solidFill>
              <a:srgbClr val="213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37BE6-AF05-964A-B6C3-BAEBB72B0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200" y="7140575"/>
            <a:ext cx="20393025" cy="139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D7A1BEE-E91D-AC4F-A268-9CF12B2DB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77650" cy="122682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8FEFBB-5507-2E44-9CFD-C4AE7F9CC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E3B37-D99C-F143-A3B5-60FB7662FC8B}"/>
              </a:ext>
            </a:extLst>
          </p:cNvPr>
          <p:cNvCxnSpPr/>
          <p:nvPr userDrawn="1"/>
        </p:nvCxnSpPr>
        <p:spPr>
          <a:xfrm>
            <a:off x="0" y="8839200"/>
            <a:ext cx="24377650" cy="91440"/>
          </a:xfrm>
          <a:prstGeom prst="line">
            <a:avLst/>
          </a:prstGeom>
          <a:ln w="34925">
            <a:solidFill>
              <a:srgbClr val="213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564F6D-2A18-1A4D-AF47-534A5E2EC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200" y="7140575"/>
            <a:ext cx="20393025" cy="139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5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7FD580-1884-C14E-80E2-0CDD8F594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25" y="914400"/>
            <a:ext cx="21743987" cy="120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76343EA-5C47-1242-B1F1-BC132B9D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A0126F9-0A50-DA40-8E10-838C956B8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425" y="2971800"/>
            <a:ext cx="21488400" cy="822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3600" b="0" i="0">
                <a:latin typeface="Verdana Pro Light" panose="020B0304030504040204" pitchFamily="34" charset="0"/>
              </a:defRPr>
            </a:lvl1pPr>
            <a:lvl2pPr>
              <a:defRPr sz="3600" b="0" i="0">
                <a:latin typeface="Verdana Pro Light" panose="020B0304030504040204" pitchFamily="34" charset="0"/>
              </a:defRPr>
            </a:lvl2pPr>
            <a:lvl3pPr>
              <a:defRPr sz="3200" b="0" i="0">
                <a:latin typeface="Verdana Pro Light" panose="020B0304030504040204" pitchFamily="34" charset="0"/>
              </a:defRPr>
            </a:lvl3pPr>
            <a:lvl4pPr>
              <a:defRPr sz="2800" b="0" i="0">
                <a:latin typeface="Verdana Pro Light" panose="020B0304030504040204" pitchFamily="34" charset="0"/>
              </a:defRPr>
            </a:lvl4pPr>
            <a:lvl5pPr>
              <a:defRPr sz="2800" b="0" i="0"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0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899991-3BAA-9343-BDCF-5D83B6ECC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28225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489F266-77FC-234A-9964-9D8CAD53A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3625" y="2590800"/>
            <a:ext cx="13944600" cy="8382000"/>
          </a:xfrm>
          <a:prstGeom prst="rect">
            <a:avLst/>
          </a:prstGeom>
        </p:spPr>
        <p:txBody>
          <a:bodyPr/>
          <a:lstStyle>
            <a:lvl1pPr>
              <a:defRPr sz="4400" b="0" i="0">
                <a:latin typeface="Verdana Pro Light" panose="020B0304030504040204" pitchFamily="34" charset="0"/>
              </a:defRPr>
            </a:lvl1pPr>
            <a:lvl2pPr>
              <a:defRPr sz="3600" b="0" i="0">
                <a:latin typeface="Verdana Pro Light" panose="020B0304030504040204" pitchFamily="34" charset="0"/>
              </a:defRPr>
            </a:lvl2pPr>
            <a:lvl3pPr>
              <a:defRPr sz="3200" b="0" i="0">
                <a:latin typeface="Verdana Pro Light" panose="020B0304030504040204" pitchFamily="34" charset="0"/>
              </a:defRPr>
            </a:lvl3pPr>
            <a:lvl4pPr>
              <a:defRPr sz="2800" b="0" i="0">
                <a:latin typeface="Verdana Pro Light" panose="020B0304030504040204" pitchFamily="34" charset="0"/>
              </a:defRPr>
            </a:lvl4pPr>
            <a:lvl5pPr>
              <a:defRPr sz="2800" b="0" i="0">
                <a:latin typeface="Verdana Pro Light" panose="020B03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7141111-1CDE-5647-A265-F4E0046C3F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70226" y="2590800"/>
            <a:ext cx="7467600" cy="8382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 Pro Light" panose="020B03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B7EFCB-D838-E347-8887-809EBD772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225" y="914400"/>
            <a:ext cx="21743987" cy="120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0" i="0">
                <a:solidFill>
                  <a:schemeClr val="accent1"/>
                </a:solidFill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9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7A149B-7174-564F-B539-77653E3E0C10}"/>
              </a:ext>
            </a:extLst>
          </p:cNvPr>
          <p:cNvSpPr/>
          <p:nvPr userDrawn="1"/>
        </p:nvSpPr>
        <p:spPr>
          <a:xfrm>
            <a:off x="-11196" y="12268200"/>
            <a:ext cx="24388846" cy="1447800"/>
          </a:xfrm>
          <a:prstGeom prst="rect">
            <a:avLst/>
          </a:prstGeom>
          <a:solidFill>
            <a:srgbClr val="002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 Pro Light" panose="020B03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CA011F-A0BF-D048-9FCB-5A5234EF9F2D}"/>
              </a:ext>
            </a:extLst>
          </p:cNvPr>
          <p:cNvGrpSpPr/>
          <p:nvPr userDrawn="1"/>
        </p:nvGrpSpPr>
        <p:grpSpPr>
          <a:xfrm>
            <a:off x="18013646" y="12612512"/>
            <a:ext cx="4572000" cy="778290"/>
            <a:chOff x="5102225" y="12420600"/>
            <a:chExt cx="4572000" cy="778290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A6275BC4-C1D3-D044-9E91-E362BD396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2225" y="12494632"/>
              <a:ext cx="663677" cy="663677"/>
            </a:xfrm>
            <a:prstGeom prst="rect">
              <a:avLst/>
            </a:prstGeom>
          </p:spPr>
        </p:pic>
        <p:pic>
          <p:nvPicPr>
            <p:cNvPr id="8" name="Picture 7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22BB7EF4-4D8E-4245-927E-E263E27AE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0239" y="12516596"/>
              <a:ext cx="509109" cy="6369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50B5A7-A7B1-944F-A5E1-10EA616A406A}"/>
                </a:ext>
              </a:extLst>
            </p:cNvPr>
            <p:cNvSpPr/>
            <p:nvPr userDrawn="1"/>
          </p:nvSpPr>
          <p:spPr>
            <a:xfrm>
              <a:off x="6550025" y="12420600"/>
              <a:ext cx="3124200" cy="778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060"/>
                </a:lnSpc>
              </a:pPr>
              <a:r>
                <a:rPr lang="en-US" sz="600" b="0" i="0" dirty="0">
                  <a:solidFill>
                    <a:schemeClr val="bg1"/>
                  </a:solidFill>
                  <a:effectLst/>
                  <a:latin typeface="Verdana Pro Light" panose="020B0304030504040204" pitchFamily="34" charset="0"/>
                </a:rPr>
                <a:t>The Los Angeles Regional Small Business Development Center Network (LA SBDC) serves businesses throughout Los Angeles, Santa Barbara, and Ventura Counties and is funded through a cooperative agreement with the U.S. Small Business Administration (SBA) and a grant through the California Governor’s Office of Business and Economic Development (GO-Biz).</a:t>
              </a: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DADE69-4C47-6E41-8CB4-858560FE82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22984934" y="12804679"/>
            <a:ext cx="1014891" cy="911321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Verdana Pro" panose="020F0502020204030204" pitchFamily="34" charset="0"/>
              </a:defRPr>
            </a:lvl1pPr>
          </a:lstStyle>
          <a:p>
            <a:fld id="{7F9BEEDB-489E-46DF-99D2-04733354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1B88C-DC12-404D-B3C7-E70EDD96176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25" y="12496800"/>
            <a:ext cx="1393936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54" r:id="rId5"/>
    <p:sldLayoutId id="2147483649" r:id="rId6"/>
    <p:sldLayoutId id="2147483651" r:id="rId7"/>
    <p:sldLayoutId id="2147483656" r:id="rId8"/>
    <p:sldLayoutId id="2147483674" r:id="rId9"/>
    <p:sldLayoutId id="214748367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lang="en-US" sz="48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4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8AF8AE-F2D6-4439-9074-EB86B95E0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4593771"/>
            <a:ext cx="13639799" cy="2743200"/>
          </a:xfrm>
        </p:spPr>
        <p:txBody>
          <a:bodyPr/>
          <a:lstStyle/>
          <a:p>
            <a:r>
              <a:rPr lang="en-US" b="1" dirty="0"/>
              <a:t>Small Business Funding  &amp; Raising Capital</a:t>
            </a:r>
            <a:endParaRPr lang="en-US" b="1" dirty="0">
              <a:latin typeface="Verdana Pro Light" panose="020B030403050404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7053552-1E03-448E-9FA2-05FC1583A2A9}"/>
              </a:ext>
            </a:extLst>
          </p:cNvPr>
          <p:cNvSpPr txBox="1">
            <a:spLocks/>
          </p:cNvSpPr>
          <p:nvPr/>
        </p:nvSpPr>
        <p:spPr>
          <a:xfrm>
            <a:off x="363764" y="8077200"/>
            <a:ext cx="12344400" cy="2057400"/>
          </a:xfrm>
          <a:prstGeom prst="rect">
            <a:avLst/>
          </a:prstGeom>
        </p:spPr>
        <p:txBody>
          <a:bodyPr/>
          <a:lstStyle>
            <a:lvl1pPr marL="0" indent="0" algn="l" defTabSz="1827213" rtl="0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5400" b="0" i="0" kern="1200">
                <a:solidFill>
                  <a:srgbClr val="BF1D42"/>
                </a:solidFill>
                <a:latin typeface="Verdana Pro" panose="020B0604030504040204" pitchFamily="34" charset="0"/>
                <a:ea typeface="Lato Light" charset="0"/>
                <a:cs typeface="Lato Light" charset="0"/>
              </a:defRPr>
            </a:lvl1pPr>
            <a:lvl2pPr marL="13700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4000" kern="1200">
                <a:solidFill>
                  <a:srgbClr val="BF1D42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2844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600" kern="1200">
                <a:solidFill>
                  <a:srgbClr val="BF1D42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1988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>
                <a:solidFill>
                  <a:srgbClr val="BF1D42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1132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>
                <a:solidFill>
                  <a:srgbClr val="BF1D42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dirty="0"/>
              <a:t>     “EXISTING and Start Up</a:t>
            </a:r>
          </a:p>
          <a:p>
            <a:pPr eaLnBrk="1" hangingPunct="1"/>
            <a:r>
              <a:rPr lang="en-US" b="1" dirty="0"/>
              <a:t>           Business Financing”</a:t>
            </a:r>
          </a:p>
        </p:txBody>
      </p:sp>
    </p:spTree>
    <p:extLst>
      <p:ext uri="{BB962C8B-B14F-4D97-AF65-F5344CB8AC3E}">
        <p14:creationId xmlns:p14="http://schemas.microsoft.com/office/powerpoint/2010/main" val="1757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D3F7A7-7ACD-49C3-8404-D8DA1E68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370304"/>
            <a:ext cx="13411199" cy="13716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Today’s 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BAD30-16B7-46F0-82D2-398D517AE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5E115-8B28-4842-B3CA-1D768FA3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775" y="3200400"/>
            <a:ext cx="8011696" cy="8011696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D9A90632-6A0E-4B12-B010-59A00FEE65B6}"/>
              </a:ext>
            </a:extLst>
          </p:cNvPr>
          <p:cNvSpPr txBox="1"/>
          <p:nvPr/>
        </p:nvSpPr>
        <p:spPr>
          <a:xfrm>
            <a:off x="9536254" y="1396397"/>
            <a:ext cx="14122953" cy="1137298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24154" indent="-211454">
              <a:lnSpc>
                <a:spcPct val="100000"/>
              </a:lnSpc>
              <a:spcBef>
                <a:spcPts val="1325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24790" algn="l"/>
              </a:tabLst>
            </a:pPr>
            <a:r>
              <a:rPr sz="7200" b="1" spc="-5" dirty="0">
                <a:solidFill>
                  <a:schemeClr val="tx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Introduction</a:t>
            </a:r>
            <a:endParaRPr sz="7200" b="1" dirty="0">
              <a:solidFill>
                <a:schemeClr val="tx2"/>
              </a:solidFill>
              <a:latin typeface="Verdana Pro Light" panose="020B0304030504040204" pitchFamily="34" charset="0"/>
              <a:cs typeface="Calibri" panose="020F0502020204030204" pitchFamily="34" charset="0"/>
            </a:endParaRPr>
          </a:p>
          <a:p>
            <a:pPr marL="213360" indent="-200660">
              <a:lnSpc>
                <a:spcPct val="100000"/>
              </a:lnSpc>
              <a:spcBef>
                <a:spcPts val="1585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13995" algn="l"/>
              </a:tabLst>
            </a:pPr>
            <a:r>
              <a:rPr sz="7200" spc="-5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Common Ways to Fund A</a:t>
            </a:r>
            <a:r>
              <a:rPr sz="7200" spc="-200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 </a:t>
            </a:r>
            <a:r>
              <a:rPr sz="7200" spc="-10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Business</a:t>
            </a:r>
            <a:endParaRPr sz="7200" dirty="0">
              <a:solidFill>
                <a:srgbClr val="FF0000"/>
              </a:solidFill>
              <a:latin typeface="Verdana Pro Light" panose="020B0304030504040204" pitchFamily="34" charset="0"/>
              <a:cs typeface="Calibri" panose="020F0502020204030204" pitchFamily="34" charset="0"/>
            </a:endParaRPr>
          </a:p>
          <a:p>
            <a:pPr marL="224154" indent="-211454">
              <a:lnSpc>
                <a:spcPct val="100000"/>
              </a:lnSpc>
              <a:spcBef>
                <a:spcPts val="1585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24790" algn="l"/>
              </a:tabLst>
            </a:pPr>
            <a:r>
              <a:rPr sz="7200" spc="-10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Microfinance </a:t>
            </a:r>
            <a:r>
              <a:rPr sz="7200" spc="-5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and Alternative</a:t>
            </a:r>
            <a:r>
              <a:rPr sz="7200" spc="-45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 </a:t>
            </a:r>
            <a:r>
              <a:rPr sz="7200" spc="-5" dirty="0">
                <a:solidFill>
                  <a:srgbClr val="FF0000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Lending</a:t>
            </a:r>
            <a:endParaRPr sz="7200" dirty="0">
              <a:solidFill>
                <a:srgbClr val="FF0000"/>
              </a:solidFill>
              <a:latin typeface="Verdana Pro Light" panose="020B0304030504040204" pitchFamily="34" charset="0"/>
              <a:cs typeface="Calibri" panose="020F0502020204030204" pitchFamily="34" charset="0"/>
            </a:endParaRPr>
          </a:p>
          <a:p>
            <a:pPr marL="280670" indent="-267970">
              <a:lnSpc>
                <a:spcPct val="100000"/>
              </a:lnSpc>
              <a:spcBef>
                <a:spcPts val="1590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lang="en-US" sz="7200" b="1" spc="-10" dirty="0">
                <a:solidFill>
                  <a:schemeClr val="tx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Preparing My Loan Package</a:t>
            </a:r>
          </a:p>
          <a:p>
            <a:pPr marL="280670" indent="-267970">
              <a:lnSpc>
                <a:spcPct val="100000"/>
              </a:lnSpc>
              <a:spcBef>
                <a:spcPts val="1590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lang="en-US" sz="7200" b="1" spc="-10" dirty="0">
                <a:solidFill>
                  <a:schemeClr val="tx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Assistance</a:t>
            </a:r>
          </a:p>
          <a:p>
            <a:pPr marL="280670" indent="-267970">
              <a:lnSpc>
                <a:spcPct val="100000"/>
              </a:lnSpc>
              <a:spcBef>
                <a:spcPts val="1590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lang="en-US" sz="7200" b="1" spc="-10" dirty="0">
                <a:solidFill>
                  <a:schemeClr val="tx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Success Story</a:t>
            </a:r>
            <a:endParaRPr sz="7200" b="1" dirty="0">
              <a:solidFill>
                <a:schemeClr val="tx2"/>
              </a:solidFill>
              <a:latin typeface="Verdana Pro Light" panose="020B0304030504040204" pitchFamily="34" charset="0"/>
              <a:cs typeface="Calibri" panose="020F0502020204030204" pitchFamily="34" charset="0"/>
            </a:endParaRPr>
          </a:p>
          <a:p>
            <a:pPr marL="269875" indent="-257175">
              <a:lnSpc>
                <a:spcPct val="100000"/>
              </a:lnSpc>
              <a:spcBef>
                <a:spcPts val="1585"/>
              </a:spcBef>
              <a:buClr>
                <a:schemeClr val="tx2">
                  <a:lumMod val="50000"/>
                </a:schemeClr>
              </a:buClr>
              <a:buSzPct val="109090"/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7200" b="1" spc="-10" dirty="0">
                <a:solidFill>
                  <a:schemeClr val="tx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Questions</a:t>
            </a:r>
            <a:endParaRPr sz="7200" b="1" dirty="0">
              <a:solidFill>
                <a:schemeClr val="tx2"/>
              </a:solidFill>
              <a:latin typeface="Verdana Pro Light" panose="020B03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E1D39-F717-49AD-BC81-C4570503E2AC}"/>
              </a:ext>
            </a:extLst>
          </p:cNvPr>
          <p:cNvSpPr txBox="1"/>
          <p:nvPr/>
        </p:nvSpPr>
        <p:spPr>
          <a:xfrm>
            <a:off x="8440126" y="3581400"/>
            <a:ext cx="8861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spc="-10" dirty="0">
                <a:solidFill>
                  <a:srgbClr val="BF1D4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√</a:t>
            </a:r>
            <a:endParaRPr lang="en-US" sz="6600" b="1" dirty="0">
              <a:solidFill>
                <a:srgbClr val="BF1D4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4C16-ABC9-4D17-B26E-50BD271BFBA5}"/>
              </a:ext>
            </a:extLst>
          </p:cNvPr>
          <p:cNvSpPr txBox="1"/>
          <p:nvPr/>
        </p:nvSpPr>
        <p:spPr>
          <a:xfrm>
            <a:off x="8440127" y="5974894"/>
            <a:ext cx="8861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spc="-10" dirty="0">
                <a:solidFill>
                  <a:srgbClr val="BF1D42"/>
                </a:solidFill>
                <a:latin typeface="Verdana Pro Light" panose="020B0304030504040204" pitchFamily="34" charset="0"/>
                <a:cs typeface="Calibri" panose="020F0502020204030204" pitchFamily="34" charset="0"/>
              </a:rPr>
              <a:t>√</a:t>
            </a:r>
            <a:endParaRPr lang="en-US" sz="6600" b="1" dirty="0">
              <a:solidFill>
                <a:srgbClr val="BF1D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DC2D9-F9F1-3C46-921C-0189238AE246}"/>
              </a:ext>
            </a:extLst>
          </p:cNvPr>
          <p:cNvCxnSpPr>
            <a:cxnSpLocks/>
          </p:cNvCxnSpPr>
          <p:nvPr/>
        </p:nvCxnSpPr>
        <p:spPr>
          <a:xfrm>
            <a:off x="14188621" y="2365279"/>
            <a:ext cx="0" cy="967432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26" y="1660525"/>
            <a:ext cx="13944600" cy="9938204"/>
          </a:xfrm>
        </p:spPr>
        <p:txBody>
          <a:bodyPr/>
          <a:lstStyle/>
          <a:p>
            <a:pPr marL="0" indent="0">
              <a:buNone/>
            </a:pPr>
            <a:endParaRPr lang="en-US" sz="4800" b="1" u="sng" dirty="0">
              <a:solidFill>
                <a:srgbClr val="21325F"/>
              </a:solidFill>
            </a:endParaRPr>
          </a:p>
          <a:p>
            <a:pPr marL="0" indent="0">
              <a:buNone/>
            </a:pPr>
            <a:r>
              <a:rPr lang="en-US" sz="6000" b="1" u="sng" dirty="0">
                <a:solidFill>
                  <a:srgbClr val="21325F"/>
                </a:solidFill>
              </a:rPr>
              <a:t>Business Information Needed: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Develop a business/growth plan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Develop a 24-month forecast (month by month)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Be specific on funds request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Be clear on use of funds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Must state your Capital Infusion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Refine &amp; practice financial pitch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Answer Covid Questionnaire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1225" y="914400"/>
            <a:ext cx="20116797" cy="1203325"/>
          </a:xfrm>
          <a:solidFill>
            <a:schemeClr val="accent1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Preparing My Loan Packaging - business: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4DEA445-E1F5-4F25-A5E9-C38B99AA3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9627" y="2645229"/>
            <a:ext cx="8863489" cy="838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2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DC2D9-F9F1-3C46-921C-0189238AE246}"/>
              </a:ext>
            </a:extLst>
          </p:cNvPr>
          <p:cNvCxnSpPr>
            <a:cxnSpLocks/>
          </p:cNvCxnSpPr>
          <p:nvPr/>
        </p:nvCxnSpPr>
        <p:spPr>
          <a:xfrm>
            <a:off x="14188621" y="2365279"/>
            <a:ext cx="0" cy="967432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26" y="2101396"/>
            <a:ext cx="13944600" cy="9938204"/>
          </a:xfrm>
        </p:spPr>
        <p:txBody>
          <a:bodyPr/>
          <a:lstStyle/>
          <a:p>
            <a:pPr marL="0" indent="0">
              <a:buNone/>
            </a:pPr>
            <a:endParaRPr lang="en-US" sz="4000" b="1" u="sng" dirty="0">
              <a:solidFill>
                <a:srgbClr val="21325F"/>
              </a:solidFill>
            </a:endParaRPr>
          </a:p>
          <a:p>
            <a:pPr marL="0" indent="0">
              <a:buNone/>
            </a:pPr>
            <a:r>
              <a:rPr lang="en-US" sz="6000" b="1" u="sng" dirty="0">
                <a:solidFill>
                  <a:srgbClr val="BF1D42"/>
                </a:solidFill>
              </a:rPr>
              <a:t>Personal Information Needed: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Personal Financial Statement (PFS)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Outside Income or Other Income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Personal Tax Returns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Personal Credit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Collateral – may be necessary 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11225" y="914400"/>
            <a:ext cx="20040599" cy="1203325"/>
          </a:xfrm>
          <a:solidFill>
            <a:schemeClr val="accent1">
              <a:lumMod val="90000"/>
              <a:lumOff val="1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“You” part of My Loan Packaging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5387701-1800-42D6-80DA-FC91560821FF}"/>
              </a:ext>
            </a:extLst>
          </p:cNvPr>
          <p:cNvSpPr/>
          <p:nvPr/>
        </p:nvSpPr>
        <p:spPr>
          <a:xfrm>
            <a:off x="14480041" y="3310583"/>
            <a:ext cx="9367380" cy="6290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3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D5D0E6-6F66-3E40-B2F3-0604BA03B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588" y="978876"/>
            <a:ext cx="15020016" cy="3733800"/>
          </a:xfrm>
        </p:spPr>
        <p:txBody>
          <a:bodyPr/>
          <a:lstStyle/>
          <a:p>
            <a:r>
              <a:rPr lang="en-US" b="1" u="sng" dirty="0"/>
              <a:t>How We Help:</a:t>
            </a:r>
          </a:p>
          <a:p>
            <a:pPr marL="561975" indent="-561975">
              <a:buFont typeface="Arial" panose="020B0604020202020204" pitchFamily="34" charset="0"/>
              <a:buChar char="•"/>
            </a:pPr>
            <a:r>
              <a:rPr lang="en-US" sz="4400" b="1" dirty="0"/>
              <a:t>One-on-one:  </a:t>
            </a:r>
            <a:r>
              <a:rPr lang="en-US" sz="4400" dirty="0"/>
              <a:t>Assistance and guidance with experts in their respective fields and/or industries</a:t>
            </a:r>
          </a:p>
          <a:p>
            <a:r>
              <a:rPr lang="en-US" sz="4400" b="1" dirty="0"/>
              <a:t>    and;</a:t>
            </a:r>
          </a:p>
          <a:p>
            <a:pPr marL="561975" indent="-561975">
              <a:buFont typeface="Arial" panose="020B0604020202020204" pitchFamily="34" charset="0"/>
              <a:buChar char="•"/>
            </a:pPr>
            <a:r>
              <a:rPr lang="en-US" sz="4400" b="1" dirty="0"/>
              <a:t>Workshops:  </a:t>
            </a:r>
            <a:r>
              <a:rPr lang="en-US" sz="4400" dirty="0"/>
              <a:t>Online and in-person business educational training</a:t>
            </a:r>
          </a:p>
          <a:p>
            <a:pPr marL="561975" indent="-561975">
              <a:buFont typeface="Arial" panose="020B0604020202020204" pitchFamily="34" charset="0"/>
              <a:buChar char="•"/>
            </a:pPr>
            <a:r>
              <a:rPr lang="en-US" sz="4400" b="1" dirty="0"/>
              <a:t>No Cost </a:t>
            </a:r>
            <a:r>
              <a:rPr lang="en-US" sz="4400" dirty="0"/>
              <a:t>to entrepreneurs</a:t>
            </a:r>
            <a:br>
              <a:rPr lang="en-US" sz="3600" dirty="0"/>
            </a:br>
            <a:endParaRPr lang="en-US" sz="3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2CE29-F236-F54A-BA8D-4CA3E646D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BF5CF-653F-6648-B52B-77AE228BB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4"/>
          <a:stretch/>
        </p:blipFill>
        <p:spPr>
          <a:xfrm flipH="1">
            <a:off x="15524478" y="978876"/>
            <a:ext cx="8220741" cy="1014632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D202FA-B6F1-E141-B45F-333E2D37ED7A}"/>
              </a:ext>
            </a:extLst>
          </p:cNvPr>
          <p:cNvCxnSpPr>
            <a:cxnSpLocks/>
          </p:cNvCxnSpPr>
          <p:nvPr/>
        </p:nvCxnSpPr>
        <p:spPr>
          <a:xfrm>
            <a:off x="15362604" y="978876"/>
            <a:ext cx="0" cy="104394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6DB4DC1-9224-4E14-8C9F-5190879C8973}"/>
              </a:ext>
            </a:extLst>
          </p:cNvPr>
          <p:cNvSpPr txBox="1">
            <a:spLocks/>
          </p:cNvSpPr>
          <p:nvPr/>
        </p:nvSpPr>
        <p:spPr>
          <a:xfrm>
            <a:off x="342587" y="7200900"/>
            <a:ext cx="15732437" cy="4914899"/>
          </a:xfrm>
          <a:prstGeom prst="rect">
            <a:avLst/>
          </a:prstGeom>
        </p:spPr>
        <p:txBody>
          <a:bodyPr/>
          <a:lstStyle>
            <a:lvl1pPr marL="0" indent="0" algn="l" defTabSz="1827213" rtl="0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8000" b="0" i="0" kern="1200">
                <a:solidFill>
                  <a:schemeClr val="accent1"/>
                </a:solidFill>
                <a:latin typeface="Verdana Pro Light" panose="020B0304030504040204" pitchFamily="34" charset="0"/>
                <a:ea typeface="Lato Light" charset="0"/>
                <a:cs typeface="Lato Light" charset="0"/>
              </a:defRPr>
            </a:lvl1pPr>
            <a:lvl2pPr marL="13700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40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2844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6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1988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1132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u="sng" dirty="0"/>
              <a:t>Business Fundamentals:</a:t>
            </a:r>
          </a:p>
          <a:p>
            <a:pPr marL="561975" indent="-561975" eaLnBrk="1" hangingPunct="1">
              <a:buFont typeface="Arial" panose="020B0604020202020204" pitchFamily="34" charset="0"/>
              <a:buChar char="•"/>
            </a:pPr>
            <a:r>
              <a:rPr lang="en-US" sz="4400" b="1" dirty="0"/>
              <a:t>Business Planning:  </a:t>
            </a:r>
            <a:r>
              <a:rPr lang="en-US" sz="4400" dirty="0"/>
              <a:t>Launch, expand, or pivot</a:t>
            </a:r>
          </a:p>
          <a:p>
            <a:pPr marL="561975" indent="-561975" eaLnBrk="1" hangingPunct="1">
              <a:buFont typeface="Arial" panose="020B0604020202020204" pitchFamily="34" charset="0"/>
              <a:buChar char="•"/>
            </a:pPr>
            <a:r>
              <a:rPr lang="en-US" sz="4400" b="1" dirty="0"/>
              <a:t>Marketing Strategies:  </a:t>
            </a:r>
            <a:r>
              <a:rPr lang="en-US" sz="4400" dirty="0"/>
              <a:t>Website, social, e-commerce, branding</a:t>
            </a:r>
          </a:p>
          <a:p>
            <a:pPr marL="561975" indent="-561975" eaLnBrk="1" hangingPunct="1">
              <a:buFont typeface="Arial" panose="020B0604020202020204" pitchFamily="34" charset="0"/>
              <a:buChar char="•"/>
            </a:pPr>
            <a:r>
              <a:rPr lang="en-US" sz="4400" b="1" dirty="0"/>
              <a:t>Operations:  </a:t>
            </a:r>
            <a:r>
              <a:rPr lang="en-US" sz="4400" dirty="0"/>
              <a:t>HR, licensing, procurement, international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076029-840F-D143-B0D5-54D4AB5C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4"/>
          <a:stretch/>
        </p:blipFill>
        <p:spPr>
          <a:xfrm flipH="1">
            <a:off x="15008224" y="838199"/>
            <a:ext cx="8458197" cy="104393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77A05C-949D-F040-9CEC-659BD5D438A9}"/>
              </a:ext>
            </a:extLst>
          </p:cNvPr>
          <p:cNvCxnSpPr>
            <a:cxnSpLocks/>
          </p:cNvCxnSpPr>
          <p:nvPr/>
        </p:nvCxnSpPr>
        <p:spPr>
          <a:xfrm>
            <a:off x="14551025" y="838200"/>
            <a:ext cx="0" cy="104394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38037" y="2857499"/>
            <a:ext cx="11836585" cy="1200329"/>
          </a:xfrm>
        </p:spPr>
        <p:txBody>
          <a:bodyPr/>
          <a:lstStyle/>
          <a:p>
            <a:r>
              <a:rPr lang="en-US" sz="6000" b="1" dirty="0">
                <a:ea typeface="Verdana" panose="020B0604030504040204" pitchFamily="34" charset="0"/>
              </a:rPr>
              <a:t>Meet Danh Tran of Butter Cloth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389" t="725" r="20485" b="-1449"/>
          <a:stretch/>
        </p:blipFill>
        <p:spPr>
          <a:xfrm>
            <a:off x="15008224" y="838199"/>
            <a:ext cx="8458197" cy="105918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63624" y="4057828"/>
            <a:ext cx="12496799" cy="7660465"/>
          </a:xfrm>
        </p:spPr>
        <p:txBody>
          <a:bodyPr/>
          <a:lstStyle/>
          <a:p>
            <a:r>
              <a:rPr lang="en-US" sz="4400" b="1" u="sng" dirty="0">
                <a:solidFill>
                  <a:srgbClr val="002060"/>
                </a:solidFill>
              </a:rPr>
              <a:t>SBDC assisted with: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Venture capital assistance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Business valuation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Pitch deck presentation</a:t>
            </a:r>
            <a:br>
              <a:rPr lang="en-US" sz="3200" dirty="0"/>
            </a:br>
            <a:endParaRPr lang="en-US" sz="3200" dirty="0"/>
          </a:p>
          <a:p>
            <a:r>
              <a:rPr lang="en-US" sz="4400" b="1" u="sng" dirty="0">
                <a:solidFill>
                  <a:schemeClr val="accent1"/>
                </a:solidFill>
              </a:rPr>
              <a:t>Result: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Landed a slot on </a:t>
            </a:r>
            <a:r>
              <a:rPr lang="en-US" sz="4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ABC’s </a:t>
            </a:r>
            <a:r>
              <a:rPr lang="en-US" sz="4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Shark Tank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/>
                </a:solidFill>
              </a:rPr>
              <a:t>Received $250K funding from Robert Herjavec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063624" y="3581400"/>
            <a:ext cx="556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 Pro Light" panose="020B0304030504040204" pitchFamily="34" charset="0"/>
              </a:rPr>
              <a:t>www.buttercloth.com</a:t>
            </a:r>
          </a:p>
          <a:p>
            <a:endParaRPr lang="en-US" dirty="0">
              <a:latin typeface="Verdana Pro Light" panose="020B0304030504040204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D50D2A-2A7F-134B-BF19-01C478CEF5DD}"/>
              </a:ext>
            </a:extLst>
          </p:cNvPr>
          <p:cNvSpPr txBox="1">
            <a:spLocks/>
          </p:cNvSpPr>
          <p:nvPr/>
        </p:nvSpPr>
        <p:spPr>
          <a:xfrm>
            <a:off x="911226" y="914400"/>
            <a:ext cx="12496800" cy="1203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0" indent="0" algn="l" defTabSz="1827213" rtl="0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8000" b="0" i="0" kern="1200">
                <a:solidFill>
                  <a:schemeClr val="accent1"/>
                </a:solidFill>
                <a:latin typeface="Verdana Pro Light" panose="020B0304030504040204" pitchFamily="34" charset="0"/>
                <a:ea typeface="Lato Light" charset="0"/>
                <a:cs typeface="Lato Light" charset="0"/>
              </a:defRPr>
            </a:lvl1pPr>
            <a:lvl2pPr marL="13700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40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22844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6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31988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4113213" indent="-455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Client Success Story:</a:t>
            </a:r>
          </a:p>
        </p:txBody>
      </p:sp>
    </p:spTree>
    <p:extLst>
      <p:ext uri="{BB962C8B-B14F-4D97-AF65-F5344CB8AC3E}">
        <p14:creationId xmlns:p14="http://schemas.microsoft.com/office/powerpoint/2010/main" val="2339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5DF664-689C-F44A-A181-89435DEDF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MAX A. ORDONEZ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D01B1F-2588-9646-AA34-2AAC7974B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6600" b="1" dirty="0"/>
              <a:t>SBDC Business Advisor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5400" b="1" dirty="0">
                <a:latin typeface="Verdana Pro Light" panose="020B0304030504040204" pitchFamily="34" charset="0"/>
              </a:rPr>
              <a:t>562-938-5155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5400" b="1" dirty="0">
                <a:latin typeface="Verdana Pro Light" panose="020B0304030504040204" pitchFamily="34" charset="0"/>
              </a:rPr>
              <a:t>mordonez@smallbizla.org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94E188-271E-0045-A14C-D9E4BBA65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BEEDB-489E-46DF-99D2-04733354B3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098441-C8F9-644D-9D00-44956BC76B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8025" y="9067800"/>
            <a:ext cx="13411199" cy="1828800"/>
          </a:xfrm>
        </p:spPr>
        <p:txBody>
          <a:bodyPr/>
          <a:lstStyle/>
          <a:p>
            <a:r>
              <a:rPr lang="en-US" altLang="en-US" b="1" dirty="0"/>
              <a:t>Los Angeles Regional Small Business Development Center Network</a:t>
            </a:r>
            <a:endParaRPr lang="ru-RU" altLang="en-US" sz="24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CFDFC9-2ECF-8444-B768-1C041129A5DA}"/>
              </a:ext>
            </a:extLst>
          </p:cNvPr>
          <p:cNvCxnSpPr/>
          <p:nvPr/>
        </p:nvCxnSpPr>
        <p:spPr>
          <a:xfrm>
            <a:off x="8607425" y="1371600"/>
            <a:ext cx="0" cy="9525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r="156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SBDC LA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254A"/>
      </a:accent1>
      <a:accent2>
        <a:srgbClr val="BE2343"/>
      </a:accent2>
      <a:accent3>
        <a:srgbClr val="263776"/>
      </a:accent3>
      <a:accent4>
        <a:srgbClr val="91969B"/>
      </a:accent4>
      <a:accent5>
        <a:srgbClr val="4B5050"/>
      </a:accent5>
      <a:accent6>
        <a:srgbClr val="91969B"/>
      </a:accent6>
      <a:hlink>
        <a:srgbClr val="00254A"/>
      </a:hlink>
      <a:folHlink>
        <a:srgbClr val="41404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100585</TotalTime>
  <Words>267</Words>
  <Application>Microsoft Office PowerPoint</Application>
  <PresentationFormat>Custom</PresentationFormat>
  <Paragraphs>64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Lato Light</vt:lpstr>
      <vt:lpstr>Verdana</vt:lpstr>
      <vt:lpstr>Verdana Pro</vt:lpstr>
      <vt:lpstr>Verdana Pro Light</vt:lpstr>
      <vt:lpstr>Verdana Pro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Аларон</dc:creator>
  <cp:keywords/>
  <dc:description/>
  <cp:lastModifiedBy>Max Ordonez</cp:lastModifiedBy>
  <cp:revision>9089</cp:revision>
  <dcterms:created xsi:type="dcterms:W3CDTF">2014-11-12T21:47:38Z</dcterms:created>
  <dcterms:modified xsi:type="dcterms:W3CDTF">2023-06-05T17:01:04Z</dcterms:modified>
  <cp:category/>
</cp:coreProperties>
</file>