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Light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3330DB-0DF4-4F7C-B56A-35F4C1E158EE}">
  <a:tblStyle styleId="{373330DB-0DF4-4F7C-B56A-35F4C1E158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Light-bold.fntdata"/><Relationship Id="rId27" Type="http://schemas.openxmlformats.org/officeDocument/2006/relationships/font" Target="fonts/PoppinsLigh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Light-boldItalic.fntdata"/><Relationship Id="rId11" Type="http://schemas.openxmlformats.org/officeDocument/2006/relationships/slide" Target="slides/slide4.xml"/><Relationship Id="rId33" Type="http://schemas.openxmlformats.org/officeDocument/2006/relationships/font" Target="fonts/PoppinsSemiBold-italic.fntdata"/><Relationship Id="rId10" Type="http://schemas.openxmlformats.org/officeDocument/2006/relationships/slide" Target="slides/slide3.xml"/><Relationship Id="rId32" Type="http://schemas.openxmlformats.org/officeDocument/2006/relationships/font" Target="fonts/PoppinsSemiBo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PoppinsSemiBold-boldItalic.fntdata"/><Relationship Id="rId15" Type="http://schemas.openxmlformats.org/officeDocument/2006/relationships/font" Target="fonts/Roboto-regular.fntdata"/><Relationship Id="rId14" Type="http://schemas.openxmlformats.org/officeDocument/2006/relationships/slide" Target="slides/slide7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Lato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66c57c81d_0_46:notes"/>
          <p:cNvSpPr/>
          <p:nvPr>
            <p:ph idx="2" type="sldImg"/>
          </p:nvPr>
        </p:nvSpPr>
        <p:spPr>
          <a:xfrm>
            <a:off x="381000" y="663727"/>
            <a:ext cx="5810400" cy="332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466c57c81d_0_46:notes"/>
          <p:cNvSpPr txBox="1"/>
          <p:nvPr>
            <p:ph idx="1" type="body"/>
          </p:nvPr>
        </p:nvSpPr>
        <p:spPr>
          <a:xfrm>
            <a:off x="657226" y="4205514"/>
            <a:ext cx="5257800" cy="3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800" lIns="87800" spcFirstLastPara="1" rIns="87800" wrap="square" tIns="87800">
            <a:noAutofit/>
          </a:bodyPr>
          <a:lstStyle/>
          <a:p>
            <a:pPr indent="-2159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a3eaf7ba2_0_285:notes"/>
          <p:cNvSpPr txBox="1"/>
          <p:nvPr>
            <p:ph idx="1" type="body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91050" spcFirstLastPara="1" rIns="91050" wrap="square" tIns="9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Casey</a:t>
            </a:r>
            <a:endParaRPr/>
          </a:p>
        </p:txBody>
      </p:sp>
      <p:sp>
        <p:nvSpPr>
          <p:cNvPr id="104" name="Google Shape;104;g20a3eaf7ba2_0_285:notes"/>
          <p:cNvSpPr/>
          <p:nvPr>
            <p:ph idx="2" type="sldImg"/>
          </p:nvPr>
        </p:nvSpPr>
        <p:spPr>
          <a:xfrm>
            <a:off x="428625" y="684893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a3eaf7ba2_0_323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0a3eaf7ba2_0_3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Term Loans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0a3eaf7ba2_0_32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a3eaf7ba2_0_1:notes"/>
          <p:cNvSpPr txBox="1"/>
          <p:nvPr>
            <p:ph idx="1" type="body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91050" spcFirstLastPara="1" rIns="91050" wrap="square" tIns="9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Kush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0" name="Google Shape;120;g20a3eaf7ba2_0_1:notes"/>
          <p:cNvSpPr/>
          <p:nvPr>
            <p:ph idx="2" type="sldImg"/>
          </p:nvPr>
        </p:nvSpPr>
        <p:spPr>
          <a:xfrm>
            <a:off x="428625" y="684893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a3eaf7ba2_0_145:notes"/>
          <p:cNvSpPr txBox="1"/>
          <p:nvPr>
            <p:ph idx="1" type="body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91050" spcFirstLastPara="1" rIns="91050" wrap="square" tIns="9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Oscar</a:t>
            </a:r>
            <a:endParaRPr/>
          </a:p>
        </p:txBody>
      </p:sp>
      <p:sp>
        <p:nvSpPr>
          <p:cNvPr id="130" name="Google Shape;130;g20a3eaf7ba2_0_145:notes"/>
          <p:cNvSpPr/>
          <p:nvPr>
            <p:ph idx="2" type="sldImg"/>
          </p:nvPr>
        </p:nvSpPr>
        <p:spPr>
          <a:xfrm>
            <a:off x="428625" y="684893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a3eaf7ba2_0_161:notes"/>
          <p:cNvSpPr txBox="1"/>
          <p:nvPr>
            <p:ph idx="1" type="body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91050" spcFirstLastPara="1" rIns="91050" wrap="square" tIns="9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Oscar</a:t>
            </a:r>
            <a:endParaRPr/>
          </a:p>
        </p:txBody>
      </p:sp>
      <p:sp>
        <p:nvSpPr>
          <p:cNvPr id="147" name="Google Shape;147;g20a3eaf7ba2_0_161:notes"/>
          <p:cNvSpPr/>
          <p:nvPr>
            <p:ph idx="2" type="sldImg"/>
          </p:nvPr>
        </p:nvSpPr>
        <p:spPr>
          <a:xfrm>
            <a:off x="428625" y="684893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a3eaf7ba2_0_98:notes"/>
          <p:cNvSpPr txBox="1"/>
          <p:nvPr>
            <p:ph idx="1" type="body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50" lIns="91050" spcFirstLastPara="1" rIns="91050" wrap="square" tIns="91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Kush</a:t>
            </a:r>
            <a:endParaRPr/>
          </a:p>
        </p:txBody>
      </p:sp>
      <p:sp>
        <p:nvSpPr>
          <p:cNvPr id="164" name="Google Shape;164;g20a3eaf7ba2_0_98:notes"/>
          <p:cNvSpPr/>
          <p:nvPr>
            <p:ph idx="2" type="sldImg"/>
          </p:nvPr>
        </p:nvSpPr>
        <p:spPr>
          <a:xfrm>
            <a:off x="428625" y="684893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ue Skye Slide 1">
  <p:cSld name="1_Blue Sky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/>
          <p:nvPr/>
        </p:nvSpPr>
        <p:spPr>
          <a:xfrm>
            <a:off x="163952" y="131988"/>
            <a:ext cx="480000" cy="45600"/>
          </a:xfrm>
          <a:prstGeom prst="rect">
            <a:avLst/>
          </a:prstGeom>
          <a:solidFill>
            <a:srgbClr val="D3BD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6"/>
          <p:cNvSpPr txBox="1"/>
          <p:nvPr>
            <p:ph type="title"/>
          </p:nvPr>
        </p:nvSpPr>
        <p:spPr>
          <a:xfrm>
            <a:off x="86250" y="205300"/>
            <a:ext cx="7886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205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6"/>
          <p:cNvSpPr/>
          <p:nvPr/>
        </p:nvSpPr>
        <p:spPr>
          <a:xfrm flipH="1" rot="10800000">
            <a:off x="0" y="4768200"/>
            <a:ext cx="9144000" cy="375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8339991" y="4858463"/>
            <a:ext cx="48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Slide</a:t>
            </a:r>
            <a:endParaRPr b="1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8958263" y="4926806"/>
            <a:ext cx="109500" cy="1095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8285224" y="4926806"/>
            <a:ext cx="109500" cy="1095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/>
          <p:nvPr/>
        </p:nvSpPr>
        <p:spPr>
          <a:xfrm rot="5400000">
            <a:off x="8989871" y="4954902"/>
            <a:ext cx="59700" cy="51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/>
          <p:nvPr/>
        </p:nvSpPr>
        <p:spPr>
          <a:xfrm rot="-5400000">
            <a:off x="8302957" y="4954808"/>
            <a:ext cx="59700" cy="51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8715374" y="4899804"/>
            <a:ext cx="2190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Lato"/>
              <a:buNone/>
            </a:pPr>
            <a:fld id="{00000000-1234-1234-1234-123412341234}" type="slidenum">
              <a:rPr b="1" i="0" lang="en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2395933" y="4880859"/>
            <a:ext cx="4892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© 2023 Licensed Exclusively Founders First Capital Partners, Inc. All Reserved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3933" r="3942" t="0"/>
          <a:stretch/>
        </p:blipFill>
        <p:spPr>
          <a:xfrm>
            <a:off x="70780" y="4823387"/>
            <a:ext cx="1217684" cy="32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ue Skye Slide">
  <p:cSld name="2_Blue Sky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163952" y="131988"/>
            <a:ext cx="480000" cy="45600"/>
          </a:xfrm>
          <a:prstGeom prst="rect">
            <a:avLst/>
          </a:prstGeom>
          <a:solidFill>
            <a:srgbClr val="D3BD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 txBox="1"/>
          <p:nvPr>
            <p:ph type="title"/>
          </p:nvPr>
        </p:nvSpPr>
        <p:spPr>
          <a:xfrm>
            <a:off x="86250" y="205300"/>
            <a:ext cx="7886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002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8"/>
          <p:cNvSpPr/>
          <p:nvPr/>
        </p:nvSpPr>
        <p:spPr>
          <a:xfrm>
            <a:off x="0" y="4768175"/>
            <a:ext cx="9144000" cy="375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8"/>
          <p:cNvSpPr txBox="1"/>
          <p:nvPr/>
        </p:nvSpPr>
        <p:spPr>
          <a:xfrm>
            <a:off x="8339991" y="4858463"/>
            <a:ext cx="48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8958263" y="4926806"/>
            <a:ext cx="109500" cy="1095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8285224" y="4926806"/>
            <a:ext cx="109500" cy="109500"/>
          </a:xfrm>
          <a:prstGeom prst="ellipse">
            <a:avLst/>
          </a:prstGeom>
          <a:solidFill>
            <a:srgbClr val="0170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 rot="5400000">
            <a:off x="8989871" y="4954902"/>
            <a:ext cx="59700" cy="51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/>
          <p:nvPr/>
        </p:nvSpPr>
        <p:spPr>
          <a:xfrm rot="-5400000">
            <a:off x="8302957" y="4954808"/>
            <a:ext cx="59700" cy="513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8715374" y="4899804"/>
            <a:ext cx="2190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Lato"/>
              <a:buNone/>
            </a:pPr>
            <a:fld id="{00000000-1234-1234-1234-123412341234}" type="slidenum">
              <a:rPr b="1" i="0" lang="en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2395933" y="4880859"/>
            <a:ext cx="4892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Licensed Exclusively Founders First Capital Partners, Inc. All Reserved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 with medium confidence"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45" y="4842095"/>
            <a:ext cx="1171450" cy="24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b="0" l="3933" r="3942" t="0"/>
          <a:stretch/>
        </p:blipFill>
        <p:spPr>
          <a:xfrm>
            <a:off x="70780" y="4823387"/>
            <a:ext cx="1217684" cy="32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_White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285458" y="394296"/>
            <a:ext cx="85425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2013857" y="1654703"/>
            <a:ext cx="67557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4" name="Google Shape;84;p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6" name="Google Shape;86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9F9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mindwires.com/meeting-1/" TargetMode="External"/><Relationship Id="rId5" Type="http://schemas.openxmlformats.org/officeDocument/2006/relationships/hyperlink" Target="https://creativecommons.org/licenses/by/3.0/" TargetMode="External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4220"/>
            <a:ext cx="9144003" cy="47550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/>
          <p:nvPr/>
        </p:nvSpPr>
        <p:spPr>
          <a:xfrm>
            <a:off x="0" y="4949279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-5846" y="-204695"/>
            <a:ext cx="9217102" cy="6248399"/>
          </a:xfrm>
          <a:custGeom>
            <a:rect b="b" l="l" r="r" t="t"/>
            <a:pathLst>
              <a:path extrusionOk="0" h="2171" w="2880">
                <a:moveTo>
                  <a:pt x="0" y="1797"/>
                </a:moveTo>
                <a:cubicBezTo>
                  <a:pt x="0" y="1797"/>
                  <a:pt x="1816" y="2171"/>
                  <a:pt x="2880" y="953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7"/>
                </a:lnTo>
                <a:close/>
              </a:path>
            </a:pathLst>
          </a:custGeom>
          <a:solidFill>
            <a:srgbClr val="0170C1">
              <a:alpha val="7294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-5846" y="1935130"/>
            <a:ext cx="9210978" cy="3200400"/>
          </a:xfrm>
          <a:custGeom>
            <a:rect b="b" l="l" r="r" t="t"/>
            <a:pathLst>
              <a:path extrusionOk="0" h="3200400" w="9142410">
                <a:moveTo>
                  <a:pt x="0" y="0"/>
                </a:moveTo>
                <a:lnTo>
                  <a:pt x="1" y="0"/>
                </a:lnTo>
                <a:lnTo>
                  <a:pt x="1" y="2771683"/>
                </a:lnTo>
                <a:cubicBezTo>
                  <a:pt x="1" y="2771683"/>
                  <a:pt x="5410128" y="3781875"/>
                  <a:pt x="8819015" y="657943"/>
                </a:cubicBezTo>
                <a:lnTo>
                  <a:pt x="9142410" y="342550"/>
                </a:lnTo>
                <a:lnTo>
                  <a:pt x="9142410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/>
          <p:nvPr/>
        </p:nvSpPr>
        <p:spPr>
          <a:xfrm rot="-385680">
            <a:off x="3987770" y="3022681"/>
            <a:ext cx="5393671" cy="1637142"/>
          </a:xfrm>
          <a:custGeom>
            <a:rect b="b" l="l" r="r" t="t"/>
            <a:pathLst>
              <a:path extrusionOk="0" h="715" w="1699">
                <a:moveTo>
                  <a:pt x="0" y="715"/>
                </a:moveTo>
                <a:cubicBezTo>
                  <a:pt x="0" y="715"/>
                  <a:pt x="1206" y="585"/>
                  <a:pt x="1699" y="0"/>
                </a:cubicBezTo>
                <a:cubicBezTo>
                  <a:pt x="1699" y="196"/>
                  <a:pt x="1699" y="196"/>
                  <a:pt x="1699" y="196"/>
                </a:cubicBezTo>
                <a:cubicBezTo>
                  <a:pt x="1699" y="196"/>
                  <a:pt x="1323" y="593"/>
                  <a:pt x="0" y="715"/>
                </a:cubicBezTo>
                <a:close/>
              </a:path>
            </a:pathLst>
          </a:custGeom>
          <a:gradFill>
            <a:gsLst>
              <a:gs pos="0">
                <a:srgbClr val="0170C1">
                  <a:alpha val="49019"/>
                </a:srgbClr>
              </a:gs>
              <a:gs pos="100000">
                <a:srgbClr val="0170C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333342" y="1716221"/>
            <a:ext cx="791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Benefits of Working with a Revenue-Based Funder</a:t>
            </a:r>
            <a:endParaRPr b="0" i="0" sz="2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-5846" y="1845637"/>
            <a:ext cx="280500" cy="390300"/>
          </a:xfrm>
          <a:prstGeom prst="rect">
            <a:avLst/>
          </a:prstGeom>
          <a:solidFill>
            <a:srgbClr val="D3BD5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-158620" y="680683"/>
            <a:ext cx="9369871" cy="5193726"/>
          </a:xfrm>
          <a:custGeom>
            <a:rect b="b" l="l" r="r" t="t"/>
            <a:pathLst>
              <a:path extrusionOk="0" h="1754" w="2880">
                <a:moveTo>
                  <a:pt x="0" y="1380"/>
                </a:moveTo>
                <a:cubicBezTo>
                  <a:pt x="0" y="1380"/>
                  <a:pt x="1816" y="1754"/>
                  <a:pt x="2880" y="536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2880" y="0"/>
                  <a:pt x="2240" y="1516"/>
                  <a:pt x="0" y="1380"/>
                </a:cubicBezTo>
                <a:close/>
              </a:path>
            </a:pathLst>
          </a:custGeom>
          <a:solidFill>
            <a:srgbClr val="D3BD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353889" y="3611937"/>
            <a:ext cx="477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i="0" lang="en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b="1" i="0" lang="en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JUNE</a:t>
            </a:r>
            <a:r>
              <a:rPr b="1" i="0" lang="en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22, 2023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food&#10;&#10;Description automatically generated" id="101" name="Google Shape;10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5707" y="4207416"/>
            <a:ext cx="871766" cy="78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6250" y="205300"/>
            <a:ext cx="78867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170C1"/>
                </a:solidFill>
                <a:latin typeface="Poppins"/>
                <a:ea typeface="Poppins"/>
                <a:cs typeface="Poppins"/>
                <a:sym typeface="Poppins"/>
              </a:rPr>
              <a:t>ON A MISSION TO MAKE AN IMPACT</a:t>
            </a:r>
            <a:endParaRPr>
              <a:solidFill>
                <a:srgbClr val="0170C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722700" y="1163900"/>
            <a:ext cx="76986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At Founders First, our vision for the future is nothing less than an inclusive economy where diverse-led business thrive. Our mission is to solve racial and social economic equity gaps by educating, funding, and connecting growing businesses owned and operated by diverse founders nationwide.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We achieve this through two distinct entities: Founders First Capital Partners and Founders First CDC</a:t>
            </a:r>
            <a:endParaRPr sz="20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170C1"/>
                </a:solidFill>
              </a:rPr>
              <a:t>Who We Serve</a:t>
            </a:r>
            <a:endParaRPr>
              <a:solidFill>
                <a:srgbClr val="017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Women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BIPOC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Latinx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17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170C1"/>
                </a:solidFill>
              </a:rPr>
              <a:t>Our Impact</a:t>
            </a:r>
            <a:endParaRPr b="1" sz="1800" u="sng">
              <a:solidFill>
                <a:srgbClr val="0170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170C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Over 800 diverse-led companies served nationally through our nonprofit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Financing from $50,000 to $2M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716724" y="754641"/>
            <a:ext cx="322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 u="sng">
                <a:solidFill>
                  <a:srgbClr val="0170C1"/>
                </a:solidFill>
              </a:rPr>
              <a:t>Who We Are</a:t>
            </a:r>
            <a:endParaRPr b="0" i="0" sz="1400" u="none" cap="none" strike="noStrike">
              <a:solidFill>
                <a:srgbClr val="0170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2018100" y="2660050"/>
            <a:ext cx="1593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Asian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LGBTQ+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Veterans</a:t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3470650" y="2660050"/>
            <a:ext cx="2762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Low to Moderate Income Areas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Businesses Committed to Inclusive Hiring Practices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3"/>
          <p:cNvGraphicFramePr/>
          <p:nvPr/>
        </p:nvGraphicFramePr>
        <p:xfrm>
          <a:off x="278071" y="7186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{373330DB-0DF4-4F7C-B56A-35F4C1E158EE}</a:tableStyleId>
              </a:tblPr>
              <a:tblGrid>
                <a:gridCol w="1990775"/>
                <a:gridCol w="3307025"/>
                <a:gridCol w="3290075"/>
              </a:tblGrid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Revenue-Based Financing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1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Term Loans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Ideal Business Focus</a:t>
                      </a:r>
                      <a:endParaRPr sz="1000"/>
                    </a:p>
                  </a:txBody>
                  <a:tcPr marT="34300" marB="34300" marR="68600" marL="6860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Poppins Light"/>
                        <a:buNone/>
                      </a:pPr>
                      <a:r>
                        <a:rPr b="0" i="0" lang="en" sz="1000" u="none" strike="noStrike">
                          <a:solidFill>
                            <a:srgbClr val="000000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Tech, Tech-Enabled, Tech-Adjacent, Consulting, Asset-Light Businesses, or Businesses with Recurring Revenue</a:t>
                      </a:r>
                      <a:endParaRPr sz="1000"/>
                    </a:p>
                  </a:txBody>
                  <a:tcPr marT="34300" marB="34300" marR="68600" marL="68600"/>
                </a:tc>
                <a:tc hMerge="1"/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Annual Revenue Requirements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$500,000 All States Excluding Texas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$1M Texas-Based Companies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$500,000 All States Excluding Texas</a:t>
                      </a:r>
                      <a:endParaRPr sz="1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$1M Texas-Based Companies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Minimum Time in Business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000">
                          <a:solidFill>
                            <a:schemeClr val="dk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12 months</a:t>
                      </a:r>
                      <a:endParaRPr sz="10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12 months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Payment Model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000">
                          <a:solidFill>
                            <a:schemeClr val="dk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Variable payments based on monthly gross cash receipts</a:t>
                      </a:r>
                      <a:endParaRPr sz="10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Fixed monthly payments for the duration of the term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Revenue Model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Companies with recurring or predictable revenue or are on a path-to-profitability 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oppins Light"/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Companies with recurring or predictable revenue or are on a path-to-profitability 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Business Model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B2B preferred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B2B preferred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Terms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2-5 years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12 months – 5 years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Available Funding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000">
                          <a:solidFill>
                            <a:schemeClr val="dk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$50,000 to $2M</a:t>
                      </a:r>
                      <a:endParaRPr sz="10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oppins Light"/>
                        <a:buNone/>
                      </a:pPr>
                      <a:r>
                        <a:rPr b="0" i="0" lang="en" sz="1000">
                          <a:solidFill>
                            <a:schemeClr val="dk1"/>
                          </a:solidFill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$50,000 to $2M</a:t>
                      </a:r>
                      <a:endParaRPr sz="1000"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Equity Share or Warrants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Financial Covenants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Personal Collateral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None required</a:t>
                      </a:r>
                      <a:endParaRPr sz="1000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Personal Credit Score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Not a barrier to funding</a:t>
                      </a:r>
                      <a:endParaRPr sz="10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Not a barrier to funding</a:t>
                      </a:r>
                      <a:endParaRPr sz="10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17" name="Google Shape;117;p23"/>
          <p:cNvSpPr txBox="1"/>
          <p:nvPr>
            <p:ph type="title"/>
          </p:nvPr>
        </p:nvSpPr>
        <p:spPr>
          <a:xfrm>
            <a:off x="86250" y="205300"/>
            <a:ext cx="7886700" cy="37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0170C1"/>
                </a:solidFill>
                <a:latin typeface="Poppins"/>
                <a:ea typeface="Poppins"/>
                <a:cs typeface="Poppins"/>
                <a:sym typeface="Poppins"/>
              </a:rPr>
              <a:t>ADDRESSING THE FUNDING GAP WITH GROWTH CAPITAL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34269" l="0" r="0" t="35117"/>
          <a:stretch/>
        </p:blipFill>
        <p:spPr>
          <a:xfrm>
            <a:off x="-27705" y="0"/>
            <a:ext cx="9166556" cy="187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/>
          <p:nvPr/>
        </p:nvSpPr>
        <p:spPr>
          <a:xfrm>
            <a:off x="-27704" y="0"/>
            <a:ext cx="9171600" cy="1870800"/>
          </a:xfrm>
          <a:prstGeom prst="rect">
            <a:avLst/>
          </a:prstGeom>
          <a:solidFill>
            <a:srgbClr val="2E75B5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 txBox="1"/>
          <p:nvPr>
            <p:ph idx="4294967295" type="body"/>
          </p:nvPr>
        </p:nvSpPr>
        <p:spPr>
          <a:xfrm>
            <a:off x="150961" y="178605"/>
            <a:ext cx="826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n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RBF | The Best of Equity and Debt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441250" y="1129775"/>
            <a:ext cx="3673500" cy="3935700"/>
          </a:xfrm>
          <a:prstGeom prst="rect">
            <a:avLst/>
          </a:prstGeom>
          <a:solidFill>
            <a:srgbClr val="F9F9F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607220" y="1333754"/>
            <a:ext cx="3377100" cy="3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98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Limited financial covenants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Payments depend only on company performance.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No loss of control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No board seat, no ability to replace management. 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No pledge of specific assets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Aligned interest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Our IRR depends on your performance.</a:t>
            </a:r>
            <a:b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r>
              <a:rPr b="0" i="0" lang="en" sz="12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Here to help and support your growth. (Networking and Advisory Services)</a:t>
            </a:r>
            <a:b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170C1"/>
              </a:buClr>
              <a:buSzPts val="1200"/>
              <a:buFont typeface="Arial"/>
              <a:buChar char="●"/>
            </a:pPr>
            <a:r>
              <a:rPr b="1" i="0" lang="en" sz="12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Founders retain value upon exit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No sale of equity. The business owner is able to</a:t>
            </a:r>
            <a:b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retain ownership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525" y="2142475"/>
            <a:ext cx="3952425" cy="27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36228" l="0" r="0" t="21586"/>
          <a:stretch/>
        </p:blipFill>
        <p:spPr>
          <a:xfrm>
            <a:off x="-27704" y="0"/>
            <a:ext cx="9166556" cy="243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/>
          <p:nvPr/>
        </p:nvSpPr>
        <p:spPr>
          <a:xfrm>
            <a:off x="-5147" y="-1"/>
            <a:ext cx="9144000" cy="2433900"/>
          </a:xfrm>
          <a:prstGeom prst="rect">
            <a:avLst/>
          </a:prstGeom>
          <a:solidFill>
            <a:srgbClr val="2E75B5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>
            <p:ph idx="4294967295" type="body"/>
          </p:nvPr>
        </p:nvSpPr>
        <p:spPr>
          <a:xfrm>
            <a:off x="150961" y="178605"/>
            <a:ext cx="539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n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RBF | Funding Example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260889" y="814410"/>
            <a:ext cx="795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 to $2M or up to 30% of annualized revenue run rate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set interest rate, monthly payment, or maturity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Monthly payments are variable; fixed percent of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can come behind an SBA loan or bank loan in the capital stack; refinance less favorable debt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260889" y="2786649"/>
            <a:ext cx="36498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Example Loan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Revenues: $1M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Principal: $200K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Length: 3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Payment: 2%-5% royalty of monthly 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Repayment: 1.3x principal ($260K)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penalty if paid off early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5"/>
          <p:cNvGrpSpPr/>
          <p:nvPr/>
        </p:nvGrpSpPr>
        <p:grpSpPr>
          <a:xfrm>
            <a:off x="5598810" y="2612421"/>
            <a:ext cx="2615745" cy="2093687"/>
            <a:chOff x="5959844" y="2674505"/>
            <a:chExt cx="2459100" cy="1968306"/>
          </a:xfrm>
        </p:grpSpPr>
        <p:sp>
          <p:nvSpPr>
            <p:cNvPr id="138" name="Google Shape;138;p25"/>
            <p:cNvSpPr/>
            <p:nvPr/>
          </p:nvSpPr>
          <p:spPr>
            <a:xfrm>
              <a:off x="6761475" y="2674505"/>
              <a:ext cx="594300" cy="1967400"/>
            </a:xfrm>
            <a:prstGeom prst="rect">
              <a:avLst/>
            </a:prstGeom>
            <a:solidFill>
              <a:srgbClr val="3B99FA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25"/>
            <p:cNvSpPr txBox="1"/>
            <p:nvPr/>
          </p:nvSpPr>
          <p:spPr>
            <a:xfrm rot="-5400000">
              <a:off x="6186649" y="3601388"/>
              <a:ext cx="17532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270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Cumulative Payments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6029181" y="3515778"/>
              <a:ext cx="595800" cy="1126200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25"/>
            <p:cNvSpPr txBox="1"/>
            <p:nvPr/>
          </p:nvSpPr>
          <p:spPr>
            <a:xfrm rot="-5400000">
              <a:off x="5972187" y="4123094"/>
              <a:ext cx="7098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270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Principal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7492234" y="2684411"/>
              <a:ext cx="923400" cy="1958400"/>
            </a:xfrm>
            <a:prstGeom prst="rect">
              <a:avLst/>
            </a:prstGeom>
            <a:solidFill>
              <a:srgbClr val="C9DAF8"/>
            </a:solidFill>
            <a:ln cap="flat" cmpd="sng" w="259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25"/>
            <p:cNvSpPr txBox="1"/>
            <p:nvPr/>
          </p:nvSpPr>
          <p:spPr>
            <a:xfrm>
              <a:off x="7563147" y="2850665"/>
              <a:ext cx="788400" cy="14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0160" lvl="0" marL="0" marR="635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Loan  Maturity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1.2x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8763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to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1.</a:t>
              </a:r>
              <a:r>
                <a:rPr b="1" lang="en" sz="2000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x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Principal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44" name="Google Shape;144;p25"/>
            <p:cNvCxnSpPr/>
            <p:nvPr/>
          </p:nvCxnSpPr>
          <p:spPr>
            <a:xfrm>
              <a:off x="5959844" y="4641990"/>
              <a:ext cx="2459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36228" l="0" r="0" t="21586"/>
          <a:stretch/>
        </p:blipFill>
        <p:spPr>
          <a:xfrm>
            <a:off x="-27704" y="0"/>
            <a:ext cx="9166556" cy="243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-5147" y="-1"/>
            <a:ext cx="9144000" cy="2433900"/>
          </a:xfrm>
          <a:prstGeom prst="rect">
            <a:avLst/>
          </a:prstGeom>
          <a:solidFill>
            <a:srgbClr val="2E75B5">
              <a:alpha val="827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idx="4294967295" type="body"/>
          </p:nvPr>
        </p:nvSpPr>
        <p:spPr>
          <a:xfrm>
            <a:off x="150961" y="178605"/>
            <a:ext cx="539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n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Term Loan | Funding Example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260889" y="814410"/>
            <a:ext cx="7953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 to $2M or up to 30% of annualized revenue run rate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 interest rate 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Fixed, monthly payment until the end of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can come behind an SBA loan or bank loan in the capital stack; refinance less favorable debt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60889" y="2786649"/>
            <a:ext cx="36498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170C1"/>
                </a:solidFill>
                <a:latin typeface="Arial"/>
                <a:ea typeface="Arial"/>
                <a:cs typeface="Arial"/>
                <a:sym typeface="Arial"/>
              </a:rPr>
              <a:t>Example Loan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Revenues: $1M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Principal: $200K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Term: 3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Payment: fixed $7,222 per month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Repayment: 1.3x principal ($260K)</a:t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0" rtl="0" algn="l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2E75B5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 penalty if paid off early</a:t>
            </a:r>
            <a:endParaRPr b="0" i="0" sz="1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6"/>
          <p:cNvGrpSpPr/>
          <p:nvPr/>
        </p:nvGrpSpPr>
        <p:grpSpPr>
          <a:xfrm>
            <a:off x="5598810" y="2612421"/>
            <a:ext cx="2615745" cy="2093687"/>
            <a:chOff x="5959844" y="2674505"/>
            <a:chExt cx="2459100" cy="1968306"/>
          </a:xfrm>
        </p:grpSpPr>
        <p:sp>
          <p:nvSpPr>
            <p:cNvPr id="155" name="Google Shape;155;p26"/>
            <p:cNvSpPr/>
            <p:nvPr/>
          </p:nvSpPr>
          <p:spPr>
            <a:xfrm>
              <a:off x="6761475" y="2674505"/>
              <a:ext cx="594300" cy="1967400"/>
            </a:xfrm>
            <a:prstGeom prst="rect">
              <a:avLst/>
            </a:prstGeom>
            <a:solidFill>
              <a:srgbClr val="3B99FA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26"/>
            <p:cNvSpPr txBox="1"/>
            <p:nvPr/>
          </p:nvSpPr>
          <p:spPr>
            <a:xfrm rot="-5400000">
              <a:off x="6186649" y="3601388"/>
              <a:ext cx="17532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270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Cumulative Payments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6036044" y="3515754"/>
              <a:ext cx="595800" cy="1126200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p26"/>
            <p:cNvSpPr txBox="1"/>
            <p:nvPr/>
          </p:nvSpPr>
          <p:spPr>
            <a:xfrm rot="-5400000">
              <a:off x="5983550" y="4123023"/>
              <a:ext cx="709800" cy="17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270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Principal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7492234" y="2684411"/>
              <a:ext cx="923400" cy="1958400"/>
            </a:xfrm>
            <a:prstGeom prst="rect">
              <a:avLst/>
            </a:prstGeom>
            <a:solidFill>
              <a:srgbClr val="C9DAF8"/>
            </a:solidFill>
            <a:ln cap="flat" cmpd="sng" w="259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6"/>
            <p:cNvSpPr txBox="1"/>
            <p:nvPr/>
          </p:nvSpPr>
          <p:spPr>
            <a:xfrm>
              <a:off x="7563147" y="2850665"/>
              <a:ext cx="788400" cy="14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10160" lvl="0" marL="0" marR="635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Loan  Maturity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1.2x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8763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to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1.</a:t>
              </a:r>
              <a:r>
                <a:rPr b="1" lang="en" sz="2000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r>
                <a:rPr b="1" i="0" lang="en" sz="20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x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508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717171"/>
                  </a:solidFill>
                  <a:latin typeface="Poppins"/>
                  <a:ea typeface="Poppins"/>
                  <a:cs typeface="Poppins"/>
                  <a:sym typeface="Poppins"/>
                </a:rPr>
                <a:t>Principal</a:t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61" name="Google Shape;161;p26"/>
            <p:cNvCxnSpPr/>
            <p:nvPr/>
          </p:nvCxnSpPr>
          <p:spPr>
            <a:xfrm>
              <a:off x="5959844" y="4641990"/>
              <a:ext cx="2459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36229" l="1107" r="0" t="34657"/>
          <a:stretch/>
        </p:blipFill>
        <p:spPr>
          <a:xfrm>
            <a:off x="-5150" y="0"/>
            <a:ext cx="9144000" cy="9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-5150" y="0"/>
            <a:ext cx="9144000" cy="926700"/>
          </a:xfrm>
          <a:prstGeom prst="rect">
            <a:avLst/>
          </a:prstGeom>
          <a:solidFill>
            <a:srgbClr val="2E75B5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>
            <p:ph idx="4294967295" type="body"/>
          </p:nvPr>
        </p:nvSpPr>
        <p:spPr>
          <a:xfrm>
            <a:off x="150950" y="178600"/>
            <a:ext cx="77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Case Study | OnShore Technology Group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368725" y="1097625"/>
            <a:ext cx="5779500" cy="3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70C0"/>
                </a:solidFill>
              </a:rPr>
              <a:t>About</a:t>
            </a:r>
            <a:r>
              <a:rPr b="0" i="0" lang="en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OnShore </a:t>
            </a:r>
            <a:r>
              <a:rPr lang="en">
                <a:solidFill>
                  <a:srgbClr val="0070C0"/>
                </a:solidFill>
              </a:rPr>
              <a:t>Technology Group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Valarie King-Bailey is the CEO of OnShore Technology Group, an independent Chicago-based consultancy founded in 2004 specializing in Independent Validation and Verification (IV&amp;V) services and solutions. </a:t>
            </a:r>
            <a:r>
              <a:rPr lang="en" sz="1200">
                <a:solidFill>
                  <a:schemeClr val="dk2"/>
                </a:solidFill>
              </a:rPr>
              <a:t>Valarie has over 34+ years of international experience in the life sciences technology industry. </a:t>
            </a:r>
            <a:endParaRPr>
              <a:solidFill>
                <a:srgbClr val="3F3F3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70C0"/>
                </a:solidFill>
              </a:rPr>
              <a:t>Before FastPath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Service-based business limited options for capital and margin growth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Need growth capital for product marketing and implementations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Need to fund staff adds to respond to demand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Revenues were mostly services, transactional lumpy sales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Post FastPath, Funding and Expansion Support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$500K Revenue-based investment, closed August 2020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Grew revenue pipeline 3X in 2020 from 2019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Adding 3 new team members; (2) Engineers (1) Biz Dev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Adding new AI product extension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70C1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Streamlining BizDev, Financial Health and Operations KPIs</a:t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9463" y="3075052"/>
            <a:ext cx="2266450" cy="69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7"/>
          <p:cNvGrpSpPr/>
          <p:nvPr/>
        </p:nvGrpSpPr>
        <p:grpSpPr>
          <a:xfrm>
            <a:off x="5175694" y="4325172"/>
            <a:ext cx="1562129" cy="626756"/>
            <a:chOff x="2477878" y="2418512"/>
            <a:chExt cx="1188835" cy="544863"/>
          </a:xfrm>
        </p:grpSpPr>
        <p:pic>
          <p:nvPicPr>
            <p:cNvPr id="172" name="Google Shape;17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21909" y="2418512"/>
              <a:ext cx="544804" cy="533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77878" y="2429657"/>
              <a:ext cx="583427" cy="5337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3500" y="1214525"/>
            <a:ext cx="1978368" cy="180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52699" y="4057674"/>
            <a:ext cx="1085825" cy="10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6875" y="4351338"/>
            <a:ext cx="1131250" cy="5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01-Boost Business Theme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237DB9"/>
      </a:accent1>
      <a:accent2>
        <a:srgbClr val="14AA96"/>
      </a:accent2>
      <a:accent3>
        <a:srgbClr val="9BB955"/>
      </a:accent3>
      <a:accent4>
        <a:srgbClr val="F09B14"/>
      </a:accent4>
      <a:accent5>
        <a:srgbClr val="BE392B"/>
      </a:accent5>
      <a:accent6>
        <a:srgbClr val="6432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