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89" r:id="rId2"/>
    <p:sldId id="287" r:id="rId3"/>
    <p:sldId id="280" r:id="rId4"/>
    <p:sldId id="296" r:id="rId5"/>
    <p:sldId id="300" r:id="rId6"/>
    <p:sldId id="299" r:id="rId7"/>
    <p:sldId id="29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than Segur" initials="JS" lastIdx="10" clrIdx="0">
    <p:extLst>
      <p:ext uri="{19B8F6BF-5375-455C-9EA6-DF929625EA0E}">
        <p15:presenceInfo xmlns:p15="http://schemas.microsoft.com/office/powerpoint/2012/main" userId="S::jathan.segur@calbt.com::4220d6f9-27c1-4f33-adba-9512563c5971" providerId="AD"/>
      </p:ext>
    </p:extLst>
  </p:cmAuthor>
  <p:cmAuthor id="2" name="Ron Gligic" initials="RG" lastIdx="2" clrIdx="1">
    <p:extLst>
      <p:ext uri="{19B8F6BF-5375-455C-9EA6-DF929625EA0E}">
        <p15:presenceInfo xmlns:p15="http://schemas.microsoft.com/office/powerpoint/2012/main" userId="S::ron.gligic@calbt.com::70c24b18-d7d3-4ad3-a223-237e63ac445b" providerId="AD"/>
      </p:ext>
    </p:extLst>
  </p:cmAuthor>
  <p:cmAuthor id="3" name="Lisa Brooks" initials="LB" lastIdx="3" clrIdx="2">
    <p:extLst>
      <p:ext uri="{19B8F6BF-5375-455C-9EA6-DF929625EA0E}">
        <p15:presenceInfo xmlns:p15="http://schemas.microsoft.com/office/powerpoint/2012/main" userId="S-1-5-21-590884481-1869616130-590308097-141643" providerId="AD"/>
      </p:ext>
    </p:extLst>
  </p:cmAuthor>
  <p:cmAuthor id="4" name="Kari Luu" initials="KL" lastIdx="1" clrIdx="3">
    <p:extLst>
      <p:ext uri="{19B8F6BF-5375-455C-9EA6-DF929625EA0E}">
        <p15:presenceInfo xmlns:p15="http://schemas.microsoft.com/office/powerpoint/2012/main" userId="S::kari.luu@calbt.com::0d316f38-d2c3-4a3d-a8c4-f664c41ff9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800"/>
    <a:srgbClr val="105B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74372" autoAdjust="0"/>
  </p:normalViewPr>
  <p:slideViewPr>
    <p:cSldViewPr snapToGrid="0" snapToObjects="1">
      <p:cViewPr varScale="1">
        <p:scale>
          <a:sx n="55" d="100"/>
          <a:sy n="55" d="100"/>
        </p:scale>
        <p:origin x="812" y="3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13768C-85E1-4B95-92E2-2592D923065E}" type="datetimeFigureOut">
              <a:rPr lang="en-US" smtClean="0"/>
              <a:t>5/26/2023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8AD8CA-8010-4EA6-875B-DBCA1BCFEA7F}" type="slidenum">
              <a:rPr lang="en-US" smtClean="0"/>
              <a:t>‹#›</a:t>
            </a:fld>
            <a:endParaRPr lang="en-US" dirty="0"/>
          </a:p>
        </p:txBody>
      </p:sp>
    </p:spTree>
    <p:extLst>
      <p:ext uri="{BB962C8B-B14F-4D97-AF65-F5344CB8AC3E}">
        <p14:creationId xmlns:p14="http://schemas.microsoft.com/office/powerpoint/2010/main" val="162178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Lew Murez</a:t>
            </a:r>
          </a:p>
          <a:p>
            <a:r>
              <a:rPr lang="en-US" dirty="0"/>
              <a:t>First Vice President/Business Center Manager Culver City</a:t>
            </a:r>
          </a:p>
          <a:p>
            <a:r>
              <a:rPr lang="en-US" dirty="0"/>
              <a:t>lew.murez@calbt.com</a:t>
            </a:r>
          </a:p>
          <a:p>
            <a:r>
              <a:rPr lang="en-US" dirty="0"/>
              <a:t>310 258-9339</a:t>
            </a:r>
          </a:p>
        </p:txBody>
      </p:sp>
      <p:sp>
        <p:nvSpPr>
          <p:cNvPr id="4" name="Slide Number Placeholder 3"/>
          <p:cNvSpPr>
            <a:spLocks noGrp="1"/>
          </p:cNvSpPr>
          <p:nvPr>
            <p:ph type="sldNum" sz="quarter" idx="5"/>
          </p:nvPr>
        </p:nvSpPr>
        <p:spPr/>
        <p:txBody>
          <a:bodyPr/>
          <a:lstStyle/>
          <a:p>
            <a:fld id="{D38AD8CA-8010-4EA6-875B-DBCA1BCFEA7F}" type="slidenum">
              <a:rPr lang="en-US" smtClean="0"/>
              <a:t>1</a:t>
            </a:fld>
            <a:endParaRPr lang="en-US" dirty="0"/>
          </a:p>
        </p:txBody>
      </p:sp>
    </p:spTree>
    <p:extLst>
      <p:ext uri="{BB962C8B-B14F-4D97-AF65-F5344CB8AC3E}">
        <p14:creationId xmlns:p14="http://schemas.microsoft.com/office/powerpoint/2010/main" val="4288448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38AD8CA-8010-4EA6-875B-DBCA1BCFEA7F}" type="slidenum">
              <a:rPr lang="en-US" smtClean="0"/>
              <a:t>2</a:t>
            </a:fld>
            <a:endParaRPr lang="en-US" dirty="0"/>
          </a:p>
        </p:txBody>
      </p:sp>
    </p:spTree>
    <p:extLst>
      <p:ext uri="{BB962C8B-B14F-4D97-AF65-F5344CB8AC3E}">
        <p14:creationId xmlns:p14="http://schemas.microsoft.com/office/powerpoint/2010/main" val="3016386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D38AD8CA-8010-4EA6-875B-DBCA1BCFEA7F}" type="slidenum">
              <a:rPr lang="en-US" smtClean="0"/>
              <a:t>3</a:t>
            </a:fld>
            <a:endParaRPr lang="en-US" dirty="0"/>
          </a:p>
        </p:txBody>
      </p:sp>
    </p:spTree>
    <p:extLst>
      <p:ext uri="{BB962C8B-B14F-4D97-AF65-F5344CB8AC3E}">
        <p14:creationId xmlns:p14="http://schemas.microsoft.com/office/powerpoint/2010/main" val="954055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8AD8CA-8010-4EA6-875B-DBCA1BCFEA7F}" type="slidenum">
              <a:rPr lang="en-US" smtClean="0"/>
              <a:t>4</a:t>
            </a:fld>
            <a:endParaRPr lang="en-US" dirty="0"/>
          </a:p>
        </p:txBody>
      </p:sp>
    </p:spTree>
    <p:extLst>
      <p:ext uri="{BB962C8B-B14F-4D97-AF65-F5344CB8AC3E}">
        <p14:creationId xmlns:p14="http://schemas.microsoft.com/office/powerpoint/2010/main" val="1296206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8AD8CA-8010-4EA6-875B-DBCA1BCFEA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6306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38AD8CA-8010-4EA6-875B-DBCA1BCFEA7F}" type="slidenum">
              <a:rPr lang="en-US" smtClean="0"/>
              <a:t>6</a:t>
            </a:fld>
            <a:endParaRPr lang="en-US" dirty="0"/>
          </a:p>
        </p:txBody>
      </p:sp>
    </p:spTree>
    <p:extLst>
      <p:ext uri="{BB962C8B-B14F-4D97-AF65-F5344CB8AC3E}">
        <p14:creationId xmlns:p14="http://schemas.microsoft.com/office/powerpoint/2010/main" val="2992494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0EF75-2F26-4E46-A748-56489C49E5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B633F6-EA76-584A-9899-A05859B070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30CCDF-DA0C-E249-9539-DF0F1E2B73E0}"/>
              </a:ext>
            </a:extLst>
          </p:cNvPr>
          <p:cNvSpPr>
            <a:spLocks noGrp="1"/>
          </p:cNvSpPr>
          <p:nvPr>
            <p:ph type="dt" sz="half" idx="10"/>
          </p:nvPr>
        </p:nvSpPr>
        <p:spPr/>
        <p:txBody>
          <a:bodyPr/>
          <a:lstStyle/>
          <a:p>
            <a:fld id="{2899207D-6EC8-4A4D-842A-5C25A425110B}" type="datetimeFigureOut">
              <a:rPr lang="en-US" smtClean="0"/>
              <a:t>5/26/2023</a:t>
            </a:fld>
            <a:endParaRPr lang="en-US" dirty="0"/>
          </a:p>
        </p:txBody>
      </p:sp>
      <p:sp>
        <p:nvSpPr>
          <p:cNvPr id="5" name="Footer Placeholder 4">
            <a:extLst>
              <a:ext uri="{FF2B5EF4-FFF2-40B4-BE49-F238E27FC236}">
                <a16:creationId xmlns:a16="http://schemas.microsoft.com/office/drawing/2014/main" id="{4D86FBDB-9F16-9642-9FC6-43AD48D9DA2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57BD11-DC81-D54D-91DA-AFBE0F34BE7F}"/>
              </a:ext>
            </a:extLst>
          </p:cNvPr>
          <p:cNvSpPr>
            <a:spLocks noGrp="1"/>
          </p:cNvSpPr>
          <p:nvPr>
            <p:ph type="sldNum" sz="quarter" idx="12"/>
          </p:nvPr>
        </p:nvSpPr>
        <p:spPr/>
        <p:txBody>
          <a:bodyPr/>
          <a:lstStyle/>
          <a:p>
            <a:fld id="{A191B204-D00C-A942-9A33-C1B5CE1B3D82}" type="slidenum">
              <a:rPr lang="en-US" smtClean="0"/>
              <a:t>‹#›</a:t>
            </a:fld>
            <a:endParaRPr lang="en-US" dirty="0"/>
          </a:p>
        </p:txBody>
      </p:sp>
    </p:spTree>
    <p:extLst>
      <p:ext uri="{BB962C8B-B14F-4D97-AF65-F5344CB8AC3E}">
        <p14:creationId xmlns:p14="http://schemas.microsoft.com/office/powerpoint/2010/main" val="1668286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9A4C0-76EE-474E-BC17-89E299A441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DB54EA-3EDB-0F42-A48D-9E36D4A69D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C4040C-66C3-3740-A8D4-1B453565F4D4}"/>
              </a:ext>
            </a:extLst>
          </p:cNvPr>
          <p:cNvSpPr>
            <a:spLocks noGrp="1"/>
          </p:cNvSpPr>
          <p:nvPr>
            <p:ph type="dt" sz="half" idx="10"/>
          </p:nvPr>
        </p:nvSpPr>
        <p:spPr/>
        <p:txBody>
          <a:bodyPr/>
          <a:lstStyle/>
          <a:p>
            <a:fld id="{2899207D-6EC8-4A4D-842A-5C25A425110B}" type="datetimeFigureOut">
              <a:rPr lang="en-US" smtClean="0"/>
              <a:t>5/26/2023</a:t>
            </a:fld>
            <a:endParaRPr lang="en-US" dirty="0"/>
          </a:p>
        </p:txBody>
      </p:sp>
      <p:sp>
        <p:nvSpPr>
          <p:cNvPr id="5" name="Footer Placeholder 4">
            <a:extLst>
              <a:ext uri="{FF2B5EF4-FFF2-40B4-BE49-F238E27FC236}">
                <a16:creationId xmlns:a16="http://schemas.microsoft.com/office/drawing/2014/main" id="{F899AA1C-E715-7246-830D-8AB713585C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C7C81F-E9C6-564A-A786-84F54ACE9D10}"/>
              </a:ext>
            </a:extLst>
          </p:cNvPr>
          <p:cNvSpPr>
            <a:spLocks noGrp="1"/>
          </p:cNvSpPr>
          <p:nvPr>
            <p:ph type="sldNum" sz="quarter" idx="12"/>
          </p:nvPr>
        </p:nvSpPr>
        <p:spPr/>
        <p:txBody>
          <a:bodyPr/>
          <a:lstStyle/>
          <a:p>
            <a:fld id="{A191B204-D00C-A942-9A33-C1B5CE1B3D82}" type="slidenum">
              <a:rPr lang="en-US" smtClean="0"/>
              <a:t>‹#›</a:t>
            </a:fld>
            <a:endParaRPr lang="en-US" dirty="0"/>
          </a:p>
        </p:txBody>
      </p:sp>
    </p:spTree>
    <p:extLst>
      <p:ext uri="{BB962C8B-B14F-4D97-AF65-F5344CB8AC3E}">
        <p14:creationId xmlns:p14="http://schemas.microsoft.com/office/powerpoint/2010/main" val="3725988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5BE735-2817-904A-86AE-FFF307A4FA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E39A4D-9994-914C-99FE-21D62DBA3A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4018E-1E31-DF48-80B1-57465C8C8827}"/>
              </a:ext>
            </a:extLst>
          </p:cNvPr>
          <p:cNvSpPr>
            <a:spLocks noGrp="1"/>
          </p:cNvSpPr>
          <p:nvPr>
            <p:ph type="dt" sz="half" idx="10"/>
          </p:nvPr>
        </p:nvSpPr>
        <p:spPr/>
        <p:txBody>
          <a:bodyPr/>
          <a:lstStyle/>
          <a:p>
            <a:fld id="{2899207D-6EC8-4A4D-842A-5C25A425110B}" type="datetimeFigureOut">
              <a:rPr lang="en-US" smtClean="0"/>
              <a:t>5/26/2023</a:t>
            </a:fld>
            <a:endParaRPr lang="en-US" dirty="0"/>
          </a:p>
        </p:txBody>
      </p:sp>
      <p:sp>
        <p:nvSpPr>
          <p:cNvPr id="5" name="Footer Placeholder 4">
            <a:extLst>
              <a:ext uri="{FF2B5EF4-FFF2-40B4-BE49-F238E27FC236}">
                <a16:creationId xmlns:a16="http://schemas.microsoft.com/office/drawing/2014/main" id="{1DD26F3C-D62E-2749-90FE-F2FEFBC5C9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1136A48-5E3C-A34F-9AE4-37B70B828C0B}"/>
              </a:ext>
            </a:extLst>
          </p:cNvPr>
          <p:cNvSpPr>
            <a:spLocks noGrp="1"/>
          </p:cNvSpPr>
          <p:nvPr>
            <p:ph type="sldNum" sz="quarter" idx="12"/>
          </p:nvPr>
        </p:nvSpPr>
        <p:spPr/>
        <p:txBody>
          <a:bodyPr/>
          <a:lstStyle/>
          <a:p>
            <a:fld id="{A191B204-D00C-A942-9A33-C1B5CE1B3D82}" type="slidenum">
              <a:rPr lang="en-US" smtClean="0"/>
              <a:t>‹#›</a:t>
            </a:fld>
            <a:endParaRPr lang="en-US" dirty="0"/>
          </a:p>
        </p:txBody>
      </p:sp>
    </p:spTree>
    <p:extLst>
      <p:ext uri="{BB962C8B-B14F-4D97-AF65-F5344CB8AC3E}">
        <p14:creationId xmlns:p14="http://schemas.microsoft.com/office/powerpoint/2010/main" val="4202714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5EF3A-5EFA-684F-B2AD-DC17FEAE6F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5F9643-08C0-DA4C-AC98-F4DD6BF94F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286CD6-FBFD-174E-AF93-195B0A41F23D}"/>
              </a:ext>
            </a:extLst>
          </p:cNvPr>
          <p:cNvSpPr>
            <a:spLocks noGrp="1"/>
          </p:cNvSpPr>
          <p:nvPr>
            <p:ph type="dt" sz="half" idx="10"/>
          </p:nvPr>
        </p:nvSpPr>
        <p:spPr/>
        <p:txBody>
          <a:bodyPr/>
          <a:lstStyle/>
          <a:p>
            <a:fld id="{2899207D-6EC8-4A4D-842A-5C25A425110B}" type="datetimeFigureOut">
              <a:rPr lang="en-US" smtClean="0"/>
              <a:t>5/26/2023</a:t>
            </a:fld>
            <a:endParaRPr lang="en-US" dirty="0"/>
          </a:p>
        </p:txBody>
      </p:sp>
      <p:sp>
        <p:nvSpPr>
          <p:cNvPr id="5" name="Footer Placeholder 4">
            <a:extLst>
              <a:ext uri="{FF2B5EF4-FFF2-40B4-BE49-F238E27FC236}">
                <a16:creationId xmlns:a16="http://schemas.microsoft.com/office/drawing/2014/main" id="{4CB957DE-D92A-2F44-9E13-A3E5316EAE0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ADEFA71-6E8B-C442-8323-1B988F84EE32}"/>
              </a:ext>
            </a:extLst>
          </p:cNvPr>
          <p:cNvSpPr>
            <a:spLocks noGrp="1"/>
          </p:cNvSpPr>
          <p:nvPr>
            <p:ph type="sldNum" sz="quarter" idx="12"/>
          </p:nvPr>
        </p:nvSpPr>
        <p:spPr/>
        <p:txBody>
          <a:bodyPr/>
          <a:lstStyle/>
          <a:p>
            <a:fld id="{A191B204-D00C-A942-9A33-C1B5CE1B3D82}" type="slidenum">
              <a:rPr lang="en-US" smtClean="0"/>
              <a:t>‹#›</a:t>
            </a:fld>
            <a:endParaRPr lang="en-US" dirty="0"/>
          </a:p>
        </p:txBody>
      </p:sp>
    </p:spTree>
    <p:extLst>
      <p:ext uri="{BB962C8B-B14F-4D97-AF65-F5344CB8AC3E}">
        <p14:creationId xmlns:p14="http://schemas.microsoft.com/office/powerpoint/2010/main" val="483877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6B97E-2A0F-6E46-9E6D-2FFAAA8D45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4A3EB9-70F1-4841-A1A6-8929095710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0A2EDB-0400-734F-B962-19795A370CF8}"/>
              </a:ext>
            </a:extLst>
          </p:cNvPr>
          <p:cNvSpPr>
            <a:spLocks noGrp="1"/>
          </p:cNvSpPr>
          <p:nvPr>
            <p:ph type="dt" sz="half" idx="10"/>
          </p:nvPr>
        </p:nvSpPr>
        <p:spPr/>
        <p:txBody>
          <a:bodyPr/>
          <a:lstStyle/>
          <a:p>
            <a:fld id="{2899207D-6EC8-4A4D-842A-5C25A425110B}" type="datetimeFigureOut">
              <a:rPr lang="en-US" smtClean="0"/>
              <a:t>5/26/2023</a:t>
            </a:fld>
            <a:endParaRPr lang="en-US" dirty="0"/>
          </a:p>
        </p:txBody>
      </p:sp>
      <p:sp>
        <p:nvSpPr>
          <p:cNvPr id="5" name="Footer Placeholder 4">
            <a:extLst>
              <a:ext uri="{FF2B5EF4-FFF2-40B4-BE49-F238E27FC236}">
                <a16:creationId xmlns:a16="http://schemas.microsoft.com/office/drawing/2014/main" id="{47702CC1-303F-6349-B8FB-56BF5829D18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A1751E-48C1-8148-9654-A4F0E768BBCB}"/>
              </a:ext>
            </a:extLst>
          </p:cNvPr>
          <p:cNvSpPr>
            <a:spLocks noGrp="1"/>
          </p:cNvSpPr>
          <p:nvPr>
            <p:ph type="sldNum" sz="quarter" idx="12"/>
          </p:nvPr>
        </p:nvSpPr>
        <p:spPr/>
        <p:txBody>
          <a:bodyPr/>
          <a:lstStyle/>
          <a:p>
            <a:fld id="{A191B204-D00C-A942-9A33-C1B5CE1B3D82}" type="slidenum">
              <a:rPr lang="en-US" smtClean="0"/>
              <a:t>‹#›</a:t>
            </a:fld>
            <a:endParaRPr lang="en-US" dirty="0"/>
          </a:p>
        </p:txBody>
      </p:sp>
    </p:spTree>
    <p:extLst>
      <p:ext uri="{BB962C8B-B14F-4D97-AF65-F5344CB8AC3E}">
        <p14:creationId xmlns:p14="http://schemas.microsoft.com/office/powerpoint/2010/main" val="3289022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22D93-06D8-CF4C-9264-77F8FFFA09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3A4E57-F8EE-F34B-A806-7C1AD5AEEE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390D3C-69CD-1C41-BE14-1A5C863576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D67F40-D2BC-454D-A625-3161201E090D}"/>
              </a:ext>
            </a:extLst>
          </p:cNvPr>
          <p:cNvSpPr>
            <a:spLocks noGrp="1"/>
          </p:cNvSpPr>
          <p:nvPr>
            <p:ph type="dt" sz="half" idx="10"/>
          </p:nvPr>
        </p:nvSpPr>
        <p:spPr/>
        <p:txBody>
          <a:bodyPr/>
          <a:lstStyle/>
          <a:p>
            <a:fld id="{2899207D-6EC8-4A4D-842A-5C25A425110B}" type="datetimeFigureOut">
              <a:rPr lang="en-US" smtClean="0"/>
              <a:t>5/26/2023</a:t>
            </a:fld>
            <a:endParaRPr lang="en-US" dirty="0"/>
          </a:p>
        </p:txBody>
      </p:sp>
      <p:sp>
        <p:nvSpPr>
          <p:cNvPr id="6" name="Footer Placeholder 5">
            <a:extLst>
              <a:ext uri="{FF2B5EF4-FFF2-40B4-BE49-F238E27FC236}">
                <a16:creationId xmlns:a16="http://schemas.microsoft.com/office/drawing/2014/main" id="{9295B36D-116E-A642-A96D-688FDF03BD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A45F4BA-9BC2-2B48-8215-F05555DE1749}"/>
              </a:ext>
            </a:extLst>
          </p:cNvPr>
          <p:cNvSpPr>
            <a:spLocks noGrp="1"/>
          </p:cNvSpPr>
          <p:nvPr>
            <p:ph type="sldNum" sz="quarter" idx="12"/>
          </p:nvPr>
        </p:nvSpPr>
        <p:spPr/>
        <p:txBody>
          <a:bodyPr/>
          <a:lstStyle/>
          <a:p>
            <a:fld id="{A191B204-D00C-A942-9A33-C1B5CE1B3D82}" type="slidenum">
              <a:rPr lang="en-US" smtClean="0"/>
              <a:t>‹#›</a:t>
            </a:fld>
            <a:endParaRPr lang="en-US" dirty="0"/>
          </a:p>
        </p:txBody>
      </p:sp>
    </p:spTree>
    <p:extLst>
      <p:ext uri="{BB962C8B-B14F-4D97-AF65-F5344CB8AC3E}">
        <p14:creationId xmlns:p14="http://schemas.microsoft.com/office/powerpoint/2010/main" val="108576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2A12A-2711-C44C-B7E6-0956945A28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8F0AB4-A67D-A24D-BF86-BEF54CD190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B356AC-9CFB-9A45-8035-80D04E8D42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BD23F2-A560-1F4F-8144-9749B41390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D301D3-17D0-4F4E-8FCC-08D6A7D6A2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092438-A9B5-DF40-82AF-F9FFD15E267F}"/>
              </a:ext>
            </a:extLst>
          </p:cNvPr>
          <p:cNvSpPr>
            <a:spLocks noGrp="1"/>
          </p:cNvSpPr>
          <p:nvPr>
            <p:ph type="dt" sz="half" idx="10"/>
          </p:nvPr>
        </p:nvSpPr>
        <p:spPr/>
        <p:txBody>
          <a:bodyPr/>
          <a:lstStyle/>
          <a:p>
            <a:fld id="{2899207D-6EC8-4A4D-842A-5C25A425110B}" type="datetimeFigureOut">
              <a:rPr lang="en-US" smtClean="0"/>
              <a:t>5/26/2023</a:t>
            </a:fld>
            <a:endParaRPr lang="en-US" dirty="0"/>
          </a:p>
        </p:txBody>
      </p:sp>
      <p:sp>
        <p:nvSpPr>
          <p:cNvPr id="8" name="Footer Placeholder 7">
            <a:extLst>
              <a:ext uri="{FF2B5EF4-FFF2-40B4-BE49-F238E27FC236}">
                <a16:creationId xmlns:a16="http://schemas.microsoft.com/office/drawing/2014/main" id="{04914CD1-3E75-6A46-AC7C-47FF5308140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DEC3D78-BFE5-A447-A2A8-038DB9133B59}"/>
              </a:ext>
            </a:extLst>
          </p:cNvPr>
          <p:cNvSpPr>
            <a:spLocks noGrp="1"/>
          </p:cNvSpPr>
          <p:nvPr>
            <p:ph type="sldNum" sz="quarter" idx="12"/>
          </p:nvPr>
        </p:nvSpPr>
        <p:spPr/>
        <p:txBody>
          <a:bodyPr/>
          <a:lstStyle/>
          <a:p>
            <a:fld id="{A191B204-D00C-A942-9A33-C1B5CE1B3D82}" type="slidenum">
              <a:rPr lang="en-US" smtClean="0"/>
              <a:t>‹#›</a:t>
            </a:fld>
            <a:endParaRPr lang="en-US" dirty="0"/>
          </a:p>
        </p:txBody>
      </p:sp>
    </p:spTree>
    <p:extLst>
      <p:ext uri="{BB962C8B-B14F-4D97-AF65-F5344CB8AC3E}">
        <p14:creationId xmlns:p14="http://schemas.microsoft.com/office/powerpoint/2010/main" val="139376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C0CF5-5F27-1746-B3D1-05EE361008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2CAA46-6720-6249-9D02-0A306655A9E2}"/>
              </a:ext>
            </a:extLst>
          </p:cNvPr>
          <p:cNvSpPr>
            <a:spLocks noGrp="1"/>
          </p:cNvSpPr>
          <p:nvPr>
            <p:ph type="dt" sz="half" idx="10"/>
          </p:nvPr>
        </p:nvSpPr>
        <p:spPr/>
        <p:txBody>
          <a:bodyPr/>
          <a:lstStyle/>
          <a:p>
            <a:fld id="{2899207D-6EC8-4A4D-842A-5C25A425110B}" type="datetimeFigureOut">
              <a:rPr lang="en-US" smtClean="0"/>
              <a:t>5/26/2023</a:t>
            </a:fld>
            <a:endParaRPr lang="en-US" dirty="0"/>
          </a:p>
        </p:txBody>
      </p:sp>
      <p:sp>
        <p:nvSpPr>
          <p:cNvPr id="4" name="Footer Placeholder 3">
            <a:extLst>
              <a:ext uri="{FF2B5EF4-FFF2-40B4-BE49-F238E27FC236}">
                <a16:creationId xmlns:a16="http://schemas.microsoft.com/office/drawing/2014/main" id="{80882981-6875-C243-AE7F-4B1EC616A49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F42D643-F617-014D-860E-D8A77908D0F7}"/>
              </a:ext>
            </a:extLst>
          </p:cNvPr>
          <p:cNvSpPr>
            <a:spLocks noGrp="1"/>
          </p:cNvSpPr>
          <p:nvPr>
            <p:ph type="sldNum" sz="quarter" idx="12"/>
          </p:nvPr>
        </p:nvSpPr>
        <p:spPr/>
        <p:txBody>
          <a:bodyPr/>
          <a:lstStyle/>
          <a:p>
            <a:fld id="{A191B204-D00C-A942-9A33-C1B5CE1B3D82}" type="slidenum">
              <a:rPr lang="en-US" smtClean="0"/>
              <a:t>‹#›</a:t>
            </a:fld>
            <a:endParaRPr lang="en-US" dirty="0"/>
          </a:p>
        </p:txBody>
      </p:sp>
    </p:spTree>
    <p:extLst>
      <p:ext uri="{BB962C8B-B14F-4D97-AF65-F5344CB8AC3E}">
        <p14:creationId xmlns:p14="http://schemas.microsoft.com/office/powerpoint/2010/main" val="375251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EBD427-A6AD-B343-B79E-C8452DA6F7DA}"/>
              </a:ext>
            </a:extLst>
          </p:cNvPr>
          <p:cNvSpPr>
            <a:spLocks noGrp="1"/>
          </p:cNvSpPr>
          <p:nvPr>
            <p:ph type="dt" sz="half" idx="10"/>
          </p:nvPr>
        </p:nvSpPr>
        <p:spPr/>
        <p:txBody>
          <a:bodyPr/>
          <a:lstStyle/>
          <a:p>
            <a:fld id="{2899207D-6EC8-4A4D-842A-5C25A425110B}" type="datetimeFigureOut">
              <a:rPr lang="en-US" smtClean="0"/>
              <a:t>5/26/2023</a:t>
            </a:fld>
            <a:endParaRPr lang="en-US" dirty="0"/>
          </a:p>
        </p:txBody>
      </p:sp>
      <p:sp>
        <p:nvSpPr>
          <p:cNvPr id="3" name="Footer Placeholder 2">
            <a:extLst>
              <a:ext uri="{FF2B5EF4-FFF2-40B4-BE49-F238E27FC236}">
                <a16:creationId xmlns:a16="http://schemas.microsoft.com/office/drawing/2014/main" id="{B7580003-4FBE-614F-AF6A-5C488308EB5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6C44056-C0B7-954C-88FA-C2B0BE1FCBA7}"/>
              </a:ext>
            </a:extLst>
          </p:cNvPr>
          <p:cNvSpPr>
            <a:spLocks noGrp="1"/>
          </p:cNvSpPr>
          <p:nvPr>
            <p:ph type="sldNum" sz="quarter" idx="12"/>
          </p:nvPr>
        </p:nvSpPr>
        <p:spPr/>
        <p:txBody>
          <a:bodyPr/>
          <a:lstStyle/>
          <a:p>
            <a:fld id="{A191B204-D00C-A942-9A33-C1B5CE1B3D82}" type="slidenum">
              <a:rPr lang="en-US" smtClean="0"/>
              <a:t>‹#›</a:t>
            </a:fld>
            <a:endParaRPr lang="en-US" dirty="0"/>
          </a:p>
        </p:txBody>
      </p:sp>
    </p:spTree>
    <p:extLst>
      <p:ext uri="{BB962C8B-B14F-4D97-AF65-F5344CB8AC3E}">
        <p14:creationId xmlns:p14="http://schemas.microsoft.com/office/powerpoint/2010/main" val="3097848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F9C39-4D0B-AD43-BB8E-95AFC13214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EECD3F-A59F-EF4A-8F7D-249712AB37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0FEA1D-4D21-5241-9205-0DD313344F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3238AC-A5A6-3040-AF4E-4B8465151FBD}"/>
              </a:ext>
            </a:extLst>
          </p:cNvPr>
          <p:cNvSpPr>
            <a:spLocks noGrp="1"/>
          </p:cNvSpPr>
          <p:nvPr>
            <p:ph type="dt" sz="half" idx="10"/>
          </p:nvPr>
        </p:nvSpPr>
        <p:spPr/>
        <p:txBody>
          <a:bodyPr/>
          <a:lstStyle/>
          <a:p>
            <a:fld id="{2899207D-6EC8-4A4D-842A-5C25A425110B}" type="datetimeFigureOut">
              <a:rPr lang="en-US" smtClean="0"/>
              <a:t>5/26/2023</a:t>
            </a:fld>
            <a:endParaRPr lang="en-US" dirty="0"/>
          </a:p>
        </p:txBody>
      </p:sp>
      <p:sp>
        <p:nvSpPr>
          <p:cNvPr id="6" name="Footer Placeholder 5">
            <a:extLst>
              <a:ext uri="{FF2B5EF4-FFF2-40B4-BE49-F238E27FC236}">
                <a16:creationId xmlns:a16="http://schemas.microsoft.com/office/drawing/2014/main" id="{1CF9EE01-F3D9-E94D-9CE3-12E1262FE6B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07D2B5A-CE13-D54E-A5AE-FB4CD2E9D8E4}"/>
              </a:ext>
            </a:extLst>
          </p:cNvPr>
          <p:cNvSpPr>
            <a:spLocks noGrp="1"/>
          </p:cNvSpPr>
          <p:nvPr>
            <p:ph type="sldNum" sz="quarter" idx="12"/>
          </p:nvPr>
        </p:nvSpPr>
        <p:spPr/>
        <p:txBody>
          <a:bodyPr/>
          <a:lstStyle/>
          <a:p>
            <a:fld id="{A191B204-D00C-A942-9A33-C1B5CE1B3D82}" type="slidenum">
              <a:rPr lang="en-US" smtClean="0"/>
              <a:t>‹#›</a:t>
            </a:fld>
            <a:endParaRPr lang="en-US" dirty="0"/>
          </a:p>
        </p:txBody>
      </p:sp>
    </p:spTree>
    <p:extLst>
      <p:ext uri="{BB962C8B-B14F-4D97-AF65-F5344CB8AC3E}">
        <p14:creationId xmlns:p14="http://schemas.microsoft.com/office/powerpoint/2010/main" val="2688553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9104A-ECC6-D54E-9DE9-CB55F5B073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406D94-9D68-264E-B517-7D0803816E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0DCBF6F-BECC-F84B-847F-D6DFF258BC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B79233-D709-8541-ACCA-00F3B35358FF}"/>
              </a:ext>
            </a:extLst>
          </p:cNvPr>
          <p:cNvSpPr>
            <a:spLocks noGrp="1"/>
          </p:cNvSpPr>
          <p:nvPr>
            <p:ph type="dt" sz="half" idx="10"/>
          </p:nvPr>
        </p:nvSpPr>
        <p:spPr/>
        <p:txBody>
          <a:bodyPr/>
          <a:lstStyle/>
          <a:p>
            <a:fld id="{2899207D-6EC8-4A4D-842A-5C25A425110B}" type="datetimeFigureOut">
              <a:rPr lang="en-US" smtClean="0"/>
              <a:t>5/26/2023</a:t>
            </a:fld>
            <a:endParaRPr lang="en-US" dirty="0"/>
          </a:p>
        </p:txBody>
      </p:sp>
      <p:sp>
        <p:nvSpPr>
          <p:cNvPr id="6" name="Footer Placeholder 5">
            <a:extLst>
              <a:ext uri="{FF2B5EF4-FFF2-40B4-BE49-F238E27FC236}">
                <a16:creationId xmlns:a16="http://schemas.microsoft.com/office/drawing/2014/main" id="{D68BBEFF-2ABA-E14C-B151-72C59A3CE52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B5493B4-F01F-4346-849E-054FBFAAAE68}"/>
              </a:ext>
            </a:extLst>
          </p:cNvPr>
          <p:cNvSpPr>
            <a:spLocks noGrp="1"/>
          </p:cNvSpPr>
          <p:nvPr>
            <p:ph type="sldNum" sz="quarter" idx="12"/>
          </p:nvPr>
        </p:nvSpPr>
        <p:spPr/>
        <p:txBody>
          <a:bodyPr/>
          <a:lstStyle/>
          <a:p>
            <a:fld id="{A191B204-D00C-A942-9A33-C1B5CE1B3D82}" type="slidenum">
              <a:rPr lang="en-US" smtClean="0"/>
              <a:t>‹#›</a:t>
            </a:fld>
            <a:endParaRPr lang="en-US" dirty="0"/>
          </a:p>
        </p:txBody>
      </p:sp>
    </p:spTree>
    <p:extLst>
      <p:ext uri="{BB962C8B-B14F-4D97-AF65-F5344CB8AC3E}">
        <p14:creationId xmlns:p14="http://schemas.microsoft.com/office/powerpoint/2010/main" val="607279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62EEFE-A59E-0B46-AC5D-5AF6801D3B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7198B8-8028-AB4F-8548-42563E6996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0699AE-C0B8-B84D-A8AC-D6ED3F1FD4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99207D-6EC8-4A4D-842A-5C25A425110B}" type="datetimeFigureOut">
              <a:rPr lang="en-US" smtClean="0"/>
              <a:t>5/26/2023</a:t>
            </a:fld>
            <a:endParaRPr lang="en-US" dirty="0"/>
          </a:p>
        </p:txBody>
      </p:sp>
      <p:sp>
        <p:nvSpPr>
          <p:cNvPr id="5" name="Footer Placeholder 4">
            <a:extLst>
              <a:ext uri="{FF2B5EF4-FFF2-40B4-BE49-F238E27FC236}">
                <a16:creationId xmlns:a16="http://schemas.microsoft.com/office/drawing/2014/main" id="{153F8E8F-D8E4-1549-8E17-2E8227498C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6A11549-4114-9340-B2A0-5806B40479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1B204-D00C-A942-9A33-C1B5CE1B3D82}" type="slidenum">
              <a:rPr lang="en-US" smtClean="0"/>
              <a:t>‹#›</a:t>
            </a:fld>
            <a:endParaRPr lang="en-US" dirty="0"/>
          </a:p>
        </p:txBody>
      </p:sp>
    </p:spTree>
    <p:extLst>
      <p:ext uri="{BB962C8B-B14F-4D97-AF65-F5344CB8AC3E}">
        <p14:creationId xmlns:p14="http://schemas.microsoft.com/office/powerpoint/2010/main" val="2872278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732172-057B-DB4F-A8B4-907DE4725F87}"/>
              </a:ext>
            </a:extLst>
          </p:cNvPr>
          <p:cNvSpPr txBox="1"/>
          <p:nvPr/>
        </p:nvSpPr>
        <p:spPr>
          <a:xfrm>
            <a:off x="5794718" y="1661509"/>
            <a:ext cx="5134739" cy="1825243"/>
          </a:xfrm>
          <a:prstGeom prst="rect">
            <a:avLst/>
          </a:prstGeom>
          <a:noFill/>
        </p:spPr>
        <p:txBody>
          <a:bodyPr wrap="none" rtlCol="0">
            <a:spAutoFit/>
          </a:bodyPr>
          <a:lstStyle/>
          <a:p>
            <a:pPr>
              <a:lnSpc>
                <a:spcPts val="4460"/>
              </a:lnSpc>
            </a:pPr>
            <a:r>
              <a:rPr lang="en-US" sz="5000" kern="100" dirty="0">
                <a:solidFill>
                  <a:srgbClr val="FFFFFF"/>
                </a:solidFill>
                <a:latin typeface="Arial" panose="020B0604020202020204" pitchFamily="34" charset="0"/>
                <a:cs typeface="Arial" panose="020B0604020202020204" pitchFamily="34" charset="0"/>
              </a:rPr>
              <a:t>Small Business </a:t>
            </a:r>
          </a:p>
          <a:p>
            <a:pPr>
              <a:lnSpc>
                <a:spcPts val="4460"/>
              </a:lnSpc>
            </a:pPr>
            <a:r>
              <a:rPr lang="en-US" sz="5000" kern="100" dirty="0">
                <a:solidFill>
                  <a:srgbClr val="FFFFFF"/>
                </a:solidFill>
                <a:latin typeface="Arial" panose="020B0604020202020204" pitchFamily="34" charset="0"/>
                <a:cs typeface="Arial" panose="020B0604020202020204" pitchFamily="34" charset="0"/>
              </a:rPr>
              <a:t>Diversity Banking</a:t>
            </a:r>
          </a:p>
          <a:p>
            <a:pPr>
              <a:lnSpc>
                <a:spcPts val="4460"/>
              </a:lnSpc>
            </a:pPr>
            <a:r>
              <a:rPr lang="en-US" sz="5000" b="1" kern="100" dirty="0">
                <a:solidFill>
                  <a:srgbClr val="FFFFFF"/>
                </a:solidFill>
                <a:latin typeface="Arial" panose="020B0604020202020204" pitchFamily="34" charset="0"/>
                <a:cs typeface="Arial" panose="020B0604020202020204" pitchFamily="34" charset="0"/>
              </a:rPr>
              <a:t>Program</a:t>
            </a:r>
          </a:p>
        </p:txBody>
      </p:sp>
      <p:sp>
        <p:nvSpPr>
          <p:cNvPr id="7" name="TextBox 6">
            <a:extLst>
              <a:ext uri="{FF2B5EF4-FFF2-40B4-BE49-F238E27FC236}">
                <a16:creationId xmlns:a16="http://schemas.microsoft.com/office/drawing/2014/main" id="{A8C283A3-932F-884A-9C68-B1DE574097E9}"/>
              </a:ext>
            </a:extLst>
          </p:cNvPr>
          <p:cNvSpPr txBox="1"/>
          <p:nvPr/>
        </p:nvSpPr>
        <p:spPr>
          <a:xfrm>
            <a:off x="5794717" y="3715250"/>
            <a:ext cx="6083605" cy="707886"/>
          </a:xfrm>
          <a:prstGeom prst="rect">
            <a:avLst/>
          </a:prstGeom>
          <a:noFill/>
        </p:spPr>
        <p:txBody>
          <a:bodyPr wrap="square" rtlCol="0">
            <a:spAutoFit/>
          </a:bodyPr>
          <a:lstStyle/>
          <a:p>
            <a:r>
              <a:rPr lang="en-US" sz="2000" b="1" kern="100" dirty="0">
                <a:solidFill>
                  <a:srgbClr val="FFFFFF"/>
                </a:solidFill>
                <a:latin typeface="Arial" panose="020B0604020202020204" pitchFamily="34" charset="0"/>
                <a:cs typeface="Arial" panose="020B0604020202020204" pitchFamily="34" charset="0"/>
              </a:rPr>
              <a:t>LOANS FOR MINORITY, WOMEN AND VETERAN BUSINESS OWNERS</a:t>
            </a:r>
          </a:p>
        </p:txBody>
      </p:sp>
      <p:sp>
        <p:nvSpPr>
          <p:cNvPr id="9" name="Rectangle 8">
            <a:extLst>
              <a:ext uri="{FF2B5EF4-FFF2-40B4-BE49-F238E27FC236}">
                <a16:creationId xmlns:a16="http://schemas.microsoft.com/office/drawing/2014/main" id="{660E85A1-BCB5-0347-9E94-ED305E251BF0}"/>
              </a:ext>
            </a:extLst>
          </p:cNvPr>
          <p:cNvSpPr/>
          <p:nvPr/>
        </p:nvSpPr>
        <p:spPr>
          <a:xfrm>
            <a:off x="5385058" y="3572613"/>
            <a:ext cx="950428" cy="102821"/>
          </a:xfrm>
          <a:prstGeom prst="rect">
            <a:avLst/>
          </a:prstGeom>
          <a:solidFill>
            <a:srgbClr val="F6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8A95D88-053D-6C4C-94CA-212E5466F7F7}"/>
              </a:ext>
            </a:extLst>
          </p:cNvPr>
          <p:cNvSpPr/>
          <p:nvPr/>
        </p:nvSpPr>
        <p:spPr>
          <a:xfrm>
            <a:off x="6335486" y="3572613"/>
            <a:ext cx="2612571" cy="1028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7374CCF-5489-2847-BFAD-1495A5D65E43}"/>
              </a:ext>
            </a:extLst>
          </p:cNvPr>
          <p:cNvSpPr/>
          <p:nvPr/>
        </p:nvSpPr>
        <p:spPr>
          <a:xfrm>
            <a:off x="8948057" y="3571935"/>
            <a:ext cx="3243943" cy="10282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7006A61-D8A9-4AA4-A98C-1C16656AE159}"/>
              </a:ext>
            </a:extLst>
          </p:cNvPr>
          <p:cNvSpPr txBox="1"/>
          <p:nvPr/>
        </p:nvSpPr>
        <p:spPr>
          <a:xfrm>
            <a:off x="4695371" y="6331658"/>
            <a:ext cx="5892800" cy="246221"/>
          </a:xfrm>
          <a:prstGeom prst="rect">
            <a:avLst/>
          </a:prstGeom>
          <a:noFill/>
        </p:spPr>
        <p:txBody>
          <a:bodyPr wrap="square" rtlCol="0">
            <a:spAutoFit/>
          </a:bodyPr>
          <a:lstStyle/>
          <a:p>
            <a:pPr algn="r"/>
            <a:r>
              <a:rPr lang="en-US" sz="1000" dirty="0">
                <a:solidFill>
                  <a:schemeClr val="bg1"/>
                </a:solidFill>
              </a:rPr>
              <a:t>A division of Zions Bancorporation, N.A. Member FDIC</a:t>
            </a:r>
          </a:p>
        </p:txBody>
      </p:sp>
    </p:spTree>
    <p:extLst>
      <p:ext uri="{BB962C8B-B14F-4D97-AF65-F5344CB8AC3E}">
        <p14:creationId xmlns:p14="http://schemas.microsoft.com/office/powerpoint/2010/main" val="780513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B69E23-8407-0F4D-9A87-50CC4104A4E0}"/>
              </a:ext>
            </a:extLst>
          </p:cNvPr>
          <p:cNvSpPr txBox="1"/>
          <p:nvPr/>
        </p:nvSpPr>
        <p:spPr>
          <a:xfrm>
            <a:off x="735959" y="348612"/>
            <a:ext cx="10814357" cy="682238"/>
          </a:xfrm>
          <a:prstGeom prst="rect">
            <a:avLst/>
          </a:prstGeom>
          <a:noFill/>
        </p:spPr>
        <p:txBody>
          <a:bodyPr wrap="square" rtlCol="0">
            <a:spAutoFit/>
          </a:bodyPr>
          <a:lstStyle/>
          <a:p>
            <a:pPr>
              <a:lnSpc>
                <a:spcPts val="4560"/>
              </a:lnSpc>
            </a:pPr>
            <a:r>
              <a:rPr lang="en-US" sz="3900" b="1" dirty="0">
                <a:solidFill>
                  <a:srgbClr val="0070C0"/>
                </a:solidFill>
                <a:latin typeface="Arial" panose="020B0604020202020204" pitchFamily="34" charset="0"/>
                <a:cs typeface="Arial" panose="020B0604020202020204" pitchFamily="34" charset="0"/>
              </a:rPr>
              <a:t>Small Business Diversity Banking Program </a:t>
            </a:r>
          </a:p>
        </p:txBody>
      </p:sp>
      <p:sp>
        <p:nvSpPr>
          <p:cNvPr id="3" name="Rectangle 2">
            <a:extLst>
              <a:ext uri="{FF2B5EF4-FFF2-40B4-BE49-F238E27FC236}">
                <a16:creationId xmlns:a16="http://schemas.microsoft.com/office/drawing/2014/main" id="{4338A9EE-CB80-5C49-8ECA-C10C1947DDA4}"/>
              </a:ext>
            </a:extLst>
          </p:cNvPr>
          <p:cNvSpPr/>
          <p:nvPr/>
        </p:nvSpPr>
        <p:spPr>
          <a:xfrm>
            <a:off x="735959" y="1662752"/>
            <a:ext cx="10393251" cy="3983591"/>
          </a:xfrm>
          <a:prstGeom prst="rect">
            <a:avLst/>
          </a:prstGeom>
        </p:spPr>
        <p:txBody>
          <a:bodyPr wrap="square">
            <a:spAutoFit/>
          </a:bodyPr>
          <a:lstStyle/>
          <a:p>
            <a:pPr>
              <a:lnSpc>
                <a:spcPts val="2880"/>
              </a:lnSpc>
            </a:pPr>
            <a:r>
              <a:rPr lang="en-US" sz="2000" dirty="0">
                <a:solidFill>
                  <a:schemeClr val="tx1">
                    <a:lumMod val="65000"/>
                    <a:lumOff val="35000"/>
                  </a:schemeClr>
                </a:solidFill>
                <a:latin typeface="Arial" panose="020B0604020202020204" pitchFamily="34" charset="0"/>
                <a:cs typeface="Arial" panose="020B0604020202020204" pitchFamily="34" charset="0"/>
              </a:rPr>
              <a:t>Small Business Diversity Banking Program helps empower minority-, women- and veteran-owned businesses with the </a:t>
            </a:r>
            <a:r>
              <a:rPr lang="en-US" sz="2000" b="1" dirty="0">
                <a:solidFill>
                  <a:schemeClr val="tx1">
                    <a:lumMod val="65000"/>
                    <a:lumOff val="35000"/>
                  </a:schemeClr>
                </a:solidFill>
                <a:latin typeface="Arial" panose="020B0604020202020204" pitchFamily="34" charset="0"/>
                <a:cs typeface="Arial" panose="020B0604020202020204" pitchFamily="34" charset="0"/>
              </a:rPr>
              <a:t>capital</a:t>
            </a:r>
            <a:r>
              <a:rPr lang="en-US" sz="2000" dirty="0">
                <a:solidFill>
                  <a:schemeClr val="tx1">
                    <a:lumMod val="65000"/>
                    <a:lumOff val="35000"/>
                  </a:schemeClr>
                </a:solidFill>
                <a:latin typeface="Arial" panose="020B0604020202020204" pitchFamily="34" charset="0"/>
                <a:cs typeface="Arial" panose="020B0604020202020204" pitchFamily="34" charset="0"/>
              </a:rPr>
              <a:t> they need to help them succeed. </a:t>
            </a:r>
          </a:p>
          <a:p>
            <a:pPr>
              <a:lnSpc>
                <a:spcPts val="2880"/>
              </a:lnSpc>
            </a:pPr>
            <a:endParaRPr lang="en-US" sz="2400" b="1" dirty="0">
              <a:solidFill>
                <a:srgbClr val="0070C0"/>
              </a:solidFill>
              <a:latin typeface="Arial" panose="020B0604020202020204" pitchFamily="34" charset="0"/>
              <a:cs typeface="Arial" panose="020B0604020202020204" pitchFamily="34" charset="0"/>
            </a:endParaRPr>
          </a:p>
          <a:p>
            <a:pPr>
              <a:lnSpc>
                <a:spcPts val="2880"/>
              </a:lnSpc>
            </a:pPr>
            <a:r>
              <a:rPr lang="en-US" sz="2400" b="1" dirty="0">
                <a:solidFill>
                  <a:srgbClr val="0070C0"/>
                </a:solidFill>
                <a:latin typeface="Arial" panose="020B0604020202020204" pitchFamily="34" charset="0"/>
                <a:cs typeface="Arial" panose="020B0604020202020204" pitchFamily="34" charset="0"/>
              </a:rPr>
              <a:t>Wider access to loans &amp; lines of credit</a:t>
            </a:r>
          </a:p>
          <a:p>
            <a:pPr>
              <a:lnSpc>
                <a:spcPts val="980"/>
              </a:lnSpc>
            </a:pPr>
            <a:endParaRPr lang="en-US" sz="2400" b="1" dirty="0">
              <a:solidFill>
                <a:schemeClr val="tx1">
                  <a:lumMod val="75000"/>
                  <a:lumOff val="25000"/>
                </a:schemeClr>
              </a:solidFill>
              <a:latin typeface="Arial" panose="020B0604020202020204" pitchFamily="34" charset="0"/>
              <a:cs typeface="Arial" panose="020B0604020202020204" pitchFamily="34" charset="0"/>
            </a:endParaRPr>
          </a:p>
          <a:p>
            <a:pPr marL="800100" lvl="1" indent="-342900">
              <a:lnSpc>
                <a:spcPts val="2080"/>
              </a:lnSpc>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Under the Equal Credit Opportunity Act, the Small Business Diversity Banking Program provides wider access to loans and lines of credit, giving more businesses the chance to grow and prosper</a:t>
            </a:r>
          </a:p>
          <a:p>
            <a:pPr marL="742950" lvl="1" indent="-285750">
              <a:lnSpc>
                <a:spcPts val="2080"/>
              </a:lnSpc>
              <a:buFont typeface="Arial" panose="020B0604020202020204" pitchFamily="34" charset="0"/>
              <a:buChar char="•"/>
            </a:pPr>
            <a:endParaRPr lang="en-US" dirty="0">
              <a:solidFill>
                <a:schemeClr val="tx1">
                  <a:lumMod val="65000"/>
                  <a:lumOff val="35000"/>
                </a:schemeClr>
              </a:solidFill>
              <a:latin typeface="Arial" panose="020B0604020202020204" pitchFamily="34" charset="0"/>
              <a:cs typeface="Arial" panose="020B0604020202020204" pitchFamily="34" charset="0"/>
            </a:endParaRPr>
          </a:p>
          <a:p>
            <a:pPr marL="800100" lvl="1" indent="-342900">
              <a:lnSpc>
                <a:spcPts val="2080"/>
              </a:lnSpc>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The program uses </a:t>
            </a:r>
            <a:r>
              <a:rPr lang="en-US" b="1" dirty="0">
                <a:solidFill>
                  <a:schemeClr val="tx1">
                    <a:lumMod val="65000"/>
                    <a:lumOff val="35000"/>
                  </a:schemeClr>
                </a:solidFill>
                <a:latin typeface="Arial" panose="020B0604020202020204" pitchFamily="34" charset="0"/>
                <a:cs typeface="Arial" panose="020B0604020202020204" pitchFamily="34" charset="0"/>
              </a:rPr>
              <a:t>special purpose eligibility </a:t>
            </a:r>
            <a:r>
              <a:rPr lang="en-US" dirty="0">
                <a:solidFill>
                  <a:schemeClr val="tx1">
                    <a:lumMod val="65000"/>
                    <a:lumOff val="35000"/>
                  </a:schemeClr>
                </a:solidFill>
                <a:latin typeface="Arial" panose="020B0604020202020204" pitchFamily="34" charset="0"/>
                <a:cs typeface="Arial" panose="020B0604020202020204" pitchFamily="34" charset="0"/>
              </a:rPr>
              <a:t>standards and underwriting guidelines to assist minority, women and veteran business owners</a:t>
            </a:r>
          </a:p>
          <a:p>
            <a:pPr marL="800100" lvl="1" indent="-342900">
              <a:lnSpc>
                <a:spcPts val="2080"/>
              </a:lnSpc>
              <a:buFont typeface="+mj-lt"/>
              <a:buAutoNum type="arabicPeriod"/>
            </a:pPr>
            <a:endParaRPr lang="en-US" dirty="0">
              <a:solidFill>
                <a:schemeClr val="tx1">
                  <a:lumMod val="65000"/>
                  <a:lumOff val="35000"/>
                </a:schemeClr>
              </a:solidFill>
              <a:latin typeface="Arial" panose="020B0604020202020204" pitchFamily="34" charset="0"/>
              <a:cs typeface="Arial" panose="020B0604020202020204" pitchFamily="34" charset="0"/>
            </a:endParaRPr>
          </a:p>
          <a:p>
            <a:pPr lvl="1">
              <a:lnSpc>
                <a:spcPts val="1280"/>
              </a:lnSpc>
            </a:pPr>
            <a:endParaRPr lang="en-US" dirty="0">
              <a:solidFill>
                <a:schemeClr val="tx1">
                  <a:lumMod val="65000"/>
                  <a:lumOff val="35000"/>
                </a:schemeClr>
              </a:solidFill>
              <a:latin typeface="Arial" panose="020B0604020202020204" pitchFamily="34" charset="0"/>
              <a:cs typeface="Arial" panose="020B0604020202020204" pitchFamily="34" charset="0"/>
            </a:endParaRPr>
          </a:p>
          <a:p>
            <a:pPr>
              <a:lnSpc>
                <a:spcPts val="1880"/>
              </a:lnSpc>
            </a:pPr>
            <a:endParaRPr lang="en-US"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 name="Slide Number Placeholder 11">
            <a:extLst>
              <a:ext uri="{FF2B5EF4-FFF2-40B4-BE49-F238E27FC236}">
                <a16:creationId xmlns:a16="http://schemas.microsoft.com/office/drawing/2014/main" id="{C5A0FD19-10A3-BF4F-B90B-3DCB7A9C06DB}"/>
              </a:ext>
            </a:extLst>
          </p:cNvPr>
          <p:cNvSpPr txBox="1">
            <a:spLocks/>
          </p:cNvSpPr>
          <p:nvPr/>
        </p:nvSpPr>
        <p:spPr>
          <a:xfrm>
            <a:off x="11220772" y="6418204"/>
            <a:ext cx="49852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lumMod val="75000"/>
                  </a:schemeClr>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3305985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07C4D99-9AE4-124B-80B1-3983EDFCC47B}"/>
              </a:ext>
            </a:extLst>
          </p:cNvPr>
          <p:cNvSpPr/>
          <p:nvPr/>
        </p:nvSpPr>
        <p:spPr>
          <a:xfrm>
            <a:off x="885078" y="1177847"/>
            <a:ext cx="3458468" cy="38731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25" name="Rectangle 24">
            <a:extLst>
              <a:ext uri="{FF2B5EF4-FFF2-40B4-BE49-F238E27FC236}">
                <a16:creationId xmlns:a16="http://schemas.microsoft.com/office/drawing/2014/main" id="{F27ACD5B-B954-3241-8BC5-229411566E9F}"/>
              </a:ext>
            </a:extLst>
          </p:cNvPr>
          <p:cNvSpPr/>
          <p:nvPr/>
        </p:nvSpPr>
        <p:spPr>
          <a:xfrm>
            <a:off x="885077" y="1623584"/>
            <a:ext cx="3458468" cy="1800630"/>
          </a:xfrm>
          <a:prstGeom prst="rect">
            <a:avLst/>
          </a:prstGeom>
          <a:solidFill>
            <a:schemeClr val="tx2">
              <a:lumMod val="20000"/>
              <a:lumOff val="8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9C19CED-74FA-6742-922C-41FC9AD7CDC8}"/>
              </a:ext>
            </a:extLst>
          </p:cNvPr>
          <p:cNvSpPr/>
          <p:nvPr/>
        </p:nvSpPr>
        <p:spPr>
          <a:xfrm>
            <a:off x="886348" y="3424214"/>
            <a:ext cx="3457286" cy="262767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C9389B87-A46B-0342-9B97-F5B1A4A39AEB}"/>
              </a:ext>
            </a:extLst>
          </p:cNvPr>
          <p:cNvSpPr txBox="1"/>
          <p:nvPr/>
        </p:nvSpPr>
        <p:spPr>
          <a:xfrm>
            <a:off x="913973" y="3620417"/>
            <a:ext cx="3354399" cy="2383794"/>
          </a:xfrm>
          <a:prstGeom prst="rect">
            <a:avLst/>
          </a:prstGeom>
          <a:noFill/>
        </p:spPr>
        <p:txBody>
          <a:bodyPr wrap="square" rtlCol="0">
            <a:spAutoFit/>
          </a:bodyPr>
          <a:lstStyle/>
          <a:p>
            <a:pPr>
              <a:lnSpc>
                <a:spcPts val="1800"/>
              </a:lnSpc>
            </a:pPr>
            <a:endParaRPr lang="en-US" sz="1400" dirty="0">
              <a:solidFill>
                <a:schemeClr val="tx1">
                  <a:lumMod val="65000"/>
                  <a:lumOff val="35000"/>
                </a:schemeClr>
              </a:solidFill>
              <a:latin typeface="Arial" panose="020B0604020202020204" pitchFamily="34" charset="0"/>
              <a:cs typeface="Arial" panose="020B0604020202020204" pitchFamily="34" charset="0"/>
            </a:endParaRPr>
          </a:p>
          <a:p>
            <a:pPr>
              <a:lnSpc>
                <a:spcPts val="1800"/>
              </a:lnSpc>
            </a:pPr>
            <a:r>
              <a:rPr lang="en-US" sz="1400" dirty="0">
                <a:solidFill>
                  <a:schemeClr val="tx1">
                    <a:lumMod val="65000"/>
                    <a:lumOff val="35000"/>
                  </a:schemeClr>
                </a:solidFill>
                <a:latin typeface="Arial" panose="020B0604020202020204" pitchFamily="34" charset="0"/>
                <a:cs typeface="Arial" panose="020B0604020202020204" pitchFamily="34" charset="0"/>
              </a:rPr>
              <a:t>Short-term and long-term financing under special purpose eligibility criteria for minority businesses owned by members of Black or African American, Asian, American Indian, Alaska Native, Native Hawaiian or other Pacific Islander, and Hispanic or Latino groups.</a:t>
            </a:r>
          </a:p>
          <a:p>
            <a:pPr>
              <a:lnSpc>
                <a:spcPts val="1800"/>
              </a:lnSpc>
            </a:pPr>
            <a:endParaRPr lang="en-US" sz="1400" dirty="0">
              <a:solidFill>
                <a:schemeClr val="tx1">
                  <a:lumMod val="65000"/>
                  <a:lumOff val="35000"/>
                </a:schemeClr>
              </a:solidFill>
              <a:latin typeface="Arial" panose="020B0604020202020204" pitchFamily="34" charset="0"/>
              <a:cs typeface="Arial" panose="020B0604020202020204" pitchFamily="34" charset="0"/>
            </a:endParaRPr>
          </a:p>
          <a:p>
            <a:pPr>
              <a:lnSpc>
                <a:spcPts val="1800"/>
              </a:lnSpc>
            </a:pPr>
            <a:endParaRPr lang="en-US" sz="1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3" name="Slide Number Placeholder 11">
            <a:extLst>
              <a:ext uri="{FF2B5EF4-FFF2-40B4-BE49-F238E27FC236}">
                <a16:creationId xmlns:a16="http://schemas.microsoft.com/office/drawing/2014/main" id="{B4EC3E10-90D2-1E43-B6CB-9F4B5666A97D}"/>
              </a:ext>
            </a:extLst>
          </p:cNvPr>
          <p:cNvSpPr txBox="1">
            <a:spLocks/>
          </p:cNvSpPr>
          <p:nvPr/>
        </p:nvSpPr>
        <p:spPr>
          <a:xfrm>
            <a:off x="11220772" y="6418204"/>
            <a:ext cx="49852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lumMod val="75000"/>
                  </a:schemeClr>
                </a:solidFill>
                <a:latin typeface="Arial" panose="020B0604020202020204" pitchFamily="34" charset="0"/>
                <a:cs typeface="Arial" panose="020B0604020202020204" pitchFamily="34" charset="0"/>
              </a:rPr>
              <a:t>3</a:t>
            </a:r>
          </a:p>
        </p:txBody>
      </p:sp>
      <p:sp>
        <p:nvSpPr>
          <p:cNvPr id="34" name="TextBox 33">
            <a:extLst>
              <a:ext uri="{FF2B5EF4-FFF2-40B4-BE49-F238E27FC236}">
                <a16:creationId xmlns:a16="http://schemas.microsoft.com/office/drawing/2014/main" id="{24E55800-3D90-7148-AC91-5D2C26CA7349}"/>
              </a:ext>
            </a:extLst>
          </p:cNvPr>
          <p:cNvSpPr txBox="1"/>
          <p:nvPr/>
        </p:nvSpPr>
        <p:spPr>
          <a:xfrm>
            <a:off x="759710" y="372726"/>
            <a:ext cx="8748274" cy="682238"/>
          </a:xfrm>
          <a:prstGeom prst="rect">
            <a:avLst/>
          </a:prstGeom>
          <a:noFill/>
        </p:spPr>
        <p:txBody>
          <a:bodyPr wrap="square" rtlCol="0">
            <a:spAutoFit/>
          </a:bodyPr>
          <a:lstStyle/>
          <a:p>
            <a:pPr>
              <a:lnSpc>
                <a:spcPts val="4560"/>
              </a:lnSpc>
            </a:pPr>
            <a:r>
              <a:rPr lang="en-US" sz="4200" b="1" dirty="0">
                <a:solidFill>
                  <a:srgbClr val="0070C0"/>
                </a:solidFill>
                <a:latin typeface="Arial" panose="020B0604020202020204" pitchFamily="34" charset="0"/>
                <a:cs typeface="Arial" panose="020B0604020202020204" pitchFamily="34" charset="0"/>
              </a:rPr>
              <a:t>Eligible businesses</a:t>
            </a:r>
          </a:p>
        </p:txBody>
      </p:sp>
      <p:sp>
        <p:nvSpPr>
          <p:cNvPr id="44" name="Rectangle 43">
            <a:extLst>
              <a:ext uri="{FF2B5EF4-FFF2-40B4-BE49-F238E27FC236}">
                <a16:creationId xmlns:a16="http://schemas.microsoft.com/office/drawing/2014/main" id="{C9453A46-FB7D-BB4F-BED7-0256B663BC02}"/>
              </a:ext>
            </a:extLst>
          </p:cNvPr>
          <p:cNvSpPr/>
          <p:nvPr/>
        </p:nvSpPr>
        <p:spPr>
          <a:xfrm>
            <a:off x="974147" y="1186829"/>
            <a:ext cx="3269699" cy="307777"/>
          </a:xfrm>
          <a:prstGeom prst="rect">
            <a:avLst/>
          </a:prstGeom>
        </p:spPr>
        <p:txBody>
          <a:bodyPr wrap="square">
            <a:spAutoFit/>
          </a:bodyPr>
          <a:lstStyle/>
          <a:p>
            <a:pPr algn="ctr"/>
            <a:r>
              <a:rPr lang="en-US" sz="1400" b="1" dirty="0">
                <a:solidFill>
                  <a:schemeClr val="bg1"/>
                </a:solidFill>
                <a:latin typeface="Arial" panose="020B0604020202020204" pitchFamily="34" charset="0"/>
                <a:cs typeface="Arial" panose="020B0604020202020204" pitchFamily="34" charset="0"/>
              </a:rPr>
              <a:t>Minority-owned</a:t>
            </a:r>
            <a:endParaRPr lang="en-US" dirty="0"/>
          </a:p>
        </p:txBody>
      </p:sp>
      <p:sp>
        <p:nvSpPr>
          <p:cNvPr id="45" name="Rectangle 44">
            <a:extLst>
              <a:ext uri="{FF2B5EF4-FFF2-40B4-BE49-F238E27FC236}">
                <a16:creationId xmlns:a16="http://schemas.microsoft.com/office/drawing/2014/main" id="{AD6FCF72-1DA4-8E43-A2A5-FC16853BD39B}"/>
              </a:ext>
            </a:extLst>
          </p:cNvPr>
          <p:cNvSpPr/>
          <p:nvPr/>
        </p:nvSpPr>
        <p:spPr>
          <a:xfrm>
            <a:off x="4522908" y="1181806"/>
            <a:ext cx="3458468" cy="38731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48" name="Rectangle 47">
            <a:extLst>
              <a:ext uri="{FF2B5EF4-FFF2-40B4-BE49-F238E27FC236}">
                <a16:creationId xmlns:a16="http://schemas.microsoft.com/office/drawing/2014/main" id="{86BFD68F-2C8F-7241-BBC2-1084457E4060}"/>
              </a:ext>
            </a:extLst>
          </p:cNvPr>
          <p:cNvSpPr/>
          <p:nvPr/>
        </p:nvSpPr>
        <p:spPr>
          <a:xfrm>
            <a:off x="4522907" y="1627543"/>
            <a:ext cx="3458468" cy="1800630"/>
          </a:xfrm>
          <a:prstGeom prst="rect">
            <a:avLst/>
          </a:prstGeom>
          <a:solidFill>
            <a:schemeClr val="tx2">
              <a:lumMod val="20000"/>
              <a:lumOff val="8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24AB7D66-1B9F-D04A-9DC6-F6FEC7C0AE60}"/>
              </a:ext>
            </a:extLst>
          </p:cNvPr>
          <p:cNvSpPr/>
          <p:nvPr/>
        </p:nvSpPr>
        <p:spPr>
          <a:xfrm>
            <a:off x="4524178" y="3428173"/>
            <a:ext cx="3457286" cy="2623711"/>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7EC6E34B-4132-9B45-8477-059F926FC952}"/>
              </a:ext>
            </a:extLst>
          </p:cNvPr>
          <p:cNvSpPr txBox="1"/>
          <p:nvPr/>
        </p:nvSpPr>
        <p:spPr>
          <a:xfrm>
            <a:off x="4611977" y="3595915"/>
            <a:ext cx="3354399" cy="1460464"/>
          </a:xfrm>
          <a:prstGeom prst="rect">
            <a:avLst/>
          </a:prstGeom>
          <a:noFill/>
        </p:spPr>
        <p:txBody>
          <a:bodyPr wrap="square" rtlCol="0">
            <a:spAutoFit/>
          </a:bodyPr>
          <a:lstStyle/>
          <a:p>
            <a:pPr>
              <a:lnSpc>
                <a:spcPts val="1800"/>
              </a:lnSpc>
            </a:pPr>
            <a:endParaRPr lang="en-US" sz="1400" dirty="0">
              <a:solidFill>
                <a:schemeClr val="tx1">
                  <a:lumMod val="65000"/>
                  <a:lumOff val="35000"/>
                </a:schemeClr>
              </a:solidFill>
              <a:latin typeface="Arial" panose="020B0604020202020204" pitchFamily="34" charset="0"/>
              <a:cs typeface="Arial" panose="020B0604020202020204" pitchFamily="34" charset="0"/>
            </a:endParaRPr>
          </a:p>
          <a:p>
            <a:pPr>
              <a:lnSpc>
                <a:spcPts val="1800"/>
              </a:lnSpc>
            </a:pPr>
            <a:r>
              <a:rPr lang="en-US" sz="1400" dirty="0">
                <a:solidFill>
                  <a:schemeClr val="tx1">
                    <a:lumMod val="65000"/>
                    <a:lumOff val="35000"/>
                  </a:schemeClr>
                </a:solidFill>
                <a:latin typeface="Arial" panose="020B0604020202020204" pitchFamily="34" charset="0"/>
                <a:cs typeface="Arial" panose="020B0604020202020204" pitchFamily="34" charset="0"/>
              </a:rPr>
              <a:t>Small business loans and lines of credit to help women-owned businesses thrive. Special purpose eligibility standards and underwriting guidelines can help make dreams a reality.</a:t>
            </a:r>
          </a:p>
        </p:txBody>
      </p:sp>
      <p:sp>
        <p:nvSpPr>
          <p:cNvPr id="52" name="Rectangle 51">
            <a:extLst>
              <a:ext uri="{FF2B5EF4-FFF2-40B4-BE49-F238E27FC236}">
                <a16:creationId xmlns:a16="http://schemas.microsoft.com/office/drawing/2014/main" id="{44C8DE2C-442F-2845-A640-8FC5EEBAB69F}"/>
              </a:ext>
            </a:extLst>
          </p:cNvPr>
          <p:cNvSpPr/>
          <p:nvPr/>
        </p:nvSpPr>
        <p:spPr>
          <a:xfrm>
            <a:off x="4611977" y="1190788"/>
            <a:ext cx="3269699" cy="307777"/>
          </a:xfrm>
          <a:prstGeom prst="rect">
            <a:avLst/>
          </a:prstGeom>
        </p:spPr>
        <p:txBody>
          <a:bodyPr wrap="square">
            <a:spAutoFit/>
          </a:bodyPr>
          <a:lstStyle/>
          <a:p>
            <a:pPr algn="ctr"/>
            <a:r>
              <a:rPr lang="en-US" sz="1400" b="1" dirty="0">
                <a:solidFill>
                  <a:schemeClr val="bg1"/>
                </a:solidFill>
                <a:latin typeface="Arial" panose="020B0604020202020204" pitchFamily="34" charset="0"/>
                <a:cs typeface="Arial" panose="020B0604020202020204" pitchFamily="34" charset="0"/>
              </a:rPr>
              <a:t>Women-owned</a:t>
            </a:r>
            <a:endParaRPr lang="en-US" dirty="0"/>
          </a:p>
        </p:txBody>
      </p:sp>
      <p:sp>
        <p:nvSpPr>
          <p:cNvPr id="53" name="Rectangle 52">
            <a:extLst>
              <a:ext uri="{FF2B5EF4-FFF2-40B4-BE49-F238E27FC236}">
                <a16:creationId xmlns:a16="http://schemas.microsoft.com/office/drawing/2014/main" id="{040F603B-DBD6-FC4E-B4D9-8CC9CDB0C560}"/>
              </a:ext>
            </a:extLst>
          </p:cNvPr>
          <p:cNvSpPr/>
          <p:nvPr/>
        </p:nvSpPr>
        <p:spPr>
          <a:xfrm>
            <a:off x="8160755" y="1181806"/>
            <a:ext cx="3458468" cy="38731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54" name="Rectangle 53">
            <a:extLst>
              <a:ext uri="{FF2B5EF4-FFF2-40B4-BE49-F238E27FC236}">
                <a16:creationId xmlns:a16="http://schemas.microsoft.com/office/drawing/2014/main" id="{C94DA0B5-C9A1-9444-8BE7-72C5928682B8}"/>
              </a:ext>
            </a:extLst>
          </p:cNvPr>
          <p:cNvSpPr/>
          <p:nvPr/>
        </p:nvSpPr>
        <p:spPr>
          <a:xfrm>
            <a:off x="8160754" y="1627543"/>
            <a:ext cx="3458468" cy="1800630"/>
          </a:xfrm>
          <a:prstGeom prst="rect">
            <a:avLst/>
          </a:prstGeom>
          <a:solidFill>
            <a:schemeClr val="tx2">
              <a:lumMod val="20000"/>
              <a:lumOff val="8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2EEF1291-A0A1-5343-AD00-70C34C020673}"/>
              </a:ext>
            </a:extLst>
          </p:cNvPr>
          <p:cNvSpPr/>
          <p:nvPr/>
        </p:nvSpPr>
        <p:spPr>
          <a:xfrm>
            <a:off x="8162025" y="3428173"/>
            <a:ext cx="3457286" cy="2623711"/>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E8424DF-7F5A-CD46-AA5E-3BD5EC6ECBA0}"/>
              </a:ext>
            </a:extLst>
          </p:cNvPr>
          <p:cNvSpPr txBox="1"/>
          <p:nvPr/>
        </p:nvSpPr>
        <p:spPr>
          <a:xfrm>
            <a:off x="8249824" y="3595915"/>
            <a:ext cx="3354399" cy="1015663"/>
          </a:xfrm>
          <a:prstGeom prst="rect">
            <a:avLst/>
          </a:prstGeom>
          <a:noFill/>
        </p:spPr>
        <p:txBody>
          <a:bodyPr wrap="square" rtlCol="0">
            <a:spAutoFit/>
          </a:bodyPr>
          <a:lstStyle/>
          <a:p>
            <a:pPr>
              <a:lnSpc>
                <a:spcPts val="1800"/>
              </a:lnSpc>
            </a:pPr>
            <a:endParaRPr lang="en-US" sz="1400" dirty="0">
              <a:solidFill>
                <a:schemeClr val="tx1">
                  <a:lumMod val="65000"/>
                  <a:lumOff val="35000"/>
                </a:schemeClr>
              </a:solidFill>
              <a:latin typeface="Arial" panose="020B0604020202020204" pitchFamily="34" charset="0"/>
              <a:cs typeface="Arial" panose="020B0604020202020204" pitchFamily="34" charset="0"/>
            </a:endParaRPr>
          </a:p>
          <a:p>
            <a:pPr>
              <a:lnSpc>
                <a:spcPts val="1800"/>
              </a:lnSpc>
            </a:pPr>
            <a:r>
              <a:rPr lang="en-US" sz="1400" dirty="0">
                <a:solidFill>
                  <a:schemeClr val="tx1">
                    <a:lumMod val="65000"/>
                    <a:lumOff val="35000"/>
                  </a:schemeClr>
                </a:solidFill>
                <a:latin typeface="Arial" panose="020B0604020202020204" pitchFamily="34" charset="0"/>
                <a:cs typeface="Arial" panose="020B0604020202020204" pitchFamily="34" charset="0"/>
              </a:rPr>
              <a:t>Access to short-term and long-term capital to help fuel growth for businesses owned by veterans.</a:t>
            </a:r>
          </a:p>
        </p:txBody>
      </p:sp>
      <p:sp>
        <p:nvSpPr>
          <p:cNvPr id="58" name="Rectangle 57">
            <a:extLst>
              <a:ext uri="{FF2B5EF4-FFF2-40B4-BE49-F238E27FC236}">
                <a16:creationId xmlns:a16="http://schemas.microsoft.com/office/drawing/2014/main" id="{E163DEB0-C89C-964C-BC69-3A24B96FA74E}"/>
              </a:ext>
            </a:extLst>
          </p:cNvPr>
          <p:cNvSpPr/>
          <p:nvPr/>
        </p:nvSpPr>
        <p:spPr>
          <a:xfrm>
            <a:off x="8249824" y="1190788"/>
            <a:ext cx="3269699" cy="307777"/>
          </a:xfrm>
          <a:prstGeom prst="rect">
            <a:avLst/>
          </a:prstGeom>
        </p:spPr>
        <p:txBody>
          <a:bodyPr wrap="square">
            <a:spAutoFit/>
          </a:bodyPr>
          <a:lstStyle/>
          <a:p>
            <a:pPr algn="ctr"/>
            <a:r>
              <a:rPr lang="en-US" sz="1400" b="1" dirty="0">
                <a:solidFill>
                  <a:schemeClr val="bg1"/>
                </a:solidFill>
                <a:latin typeface="Arial" panose="020B0604020202020204" pitchFamily="34" charset="0"/>
                <a:cs typeface="Arial" panose="020B0604020202020204" pitchFamily="34" charset="0"/>
              </a:rPr>
              <a:t>Veteran-owned</a:t>
            </a:r>
            <a:endParaRPr lang="en-US" dirty="0"/>
          </a:p>
        </p:txBody>
      </p:sp>
      <p:pic>
        <p:nvPicPr>
          <p:cNvPr id="6" name="Picture 5">
            <a:extLst>
              <a:ext uri="{FF2B5EF4-FFF2-40B4-BE49-F238E27FC236}">
                <a16:creationId xmlns:a16="http://schemas.microsoft.com/office/drawing/2014/main" id="{0986097F-49ED-4943-9CA4-95B1365ABEEE}"/>
              </a:ext>
            </a:extLst>
          </p:cNvPr>
          <p:cNvPicPr>
            <a:picLocks noChangeAspect="1"/>
          </p:cNvPicPr>
          <p:nvPr/>
        </p:nvPicPr>
        <p:blipFill>
          <a:blip r:embed="rId4"/>
          <a:stretch>
            <a:fillRect/>
          </a:stretch>
        </p:blipFill>
        <p:spPr>
          <a:xfrm>
            <a:off x="8174056" y="1635995"/>
            <a:ext cx="3442199" cy="1938501"/>
          </a:xfrm>
          <a:prstGeom prst="rect">
            <a:avLst/>
          </a:prstGeom>
        </p:spPr>
      </p:pic>
      <p:pic>
        <p:nvPicPr>
          <p:cNvPr id="8" name="Picture 7" descr="A picture containing indoor, wall, person&#10;&#10;Description automatically generated">
            <a:extLst>
              <a:ext uri="{FF2B5EF4-FFF2-40B4-BE49-F238E27FC236}">
                <a16:creationId xmlns:a16="http://schemas.microsoft.com/office/drawing/2014/main" id="{A926F457-0454-4069-8CFD-A5A04CB29A68}"/>
              </a:ext>
            </a:extLst>
          </p:cNvPr>
          <p:cNvPicPr>
            <a:picLocks noChangeAspect="1"/>
          </p:cNvPicPr>
          <p:nvPr/>
        </p:nvPicPr>
        <p:blipFill>
          <a:blip r:embed="rId5"/>
          <a:stretch>
            <a:fillRect/>
          </a:stretch>
        </p:blipFill>
        <p:spPr>
          <a:xfrm>
            <a:off x="4531957" y="1638849"/>
            <a:ext cx="3442246" cy="1938528"/>
          </a:xfrm>
          <a:prstGeom prst="rect">
            <a:avLst/>
          </a:prstGeom>
        </p:spPr>
      </p:pic>
      <p:pic>
        <p:nvPicPr>
          <p:cNvPr id="10" name="Picture 9" descr="A picture containing person, indoor, table&#10;&#10;Description automatically generated">
            <a:extLst>
              <a:ext uri="{FF2B5EF4-FFF2-40B4-BE49-F238E27FC236}">
                <a16:creationId xmlns:a16="http://schemas.microsoft.com/office/drawing/2014/main" id="{417A8A9A-AF67-4F83-B7B1-6224F8432418}"/>
              </a:ext>
            </a:extLst>
          </p:cNvPr>
          <p:cNvPicPr>
            <a:picLocks noChangeAspect="1"/>
          </p:cNvPicPr>
          <p:nvPr/>
        </p:nvPicPr>
        <p:blipFill>
          <a:blip r:embed="rId6"/>
          <a:stretch>
            <a:fillRect/>
          </a:stretch>
        </p:blipFill>
        <p:spPr>
          <a:xfrm>
            <a:off x="886652" y="1636296"/>
            <a:ext cx="3458483" cy="1947672"/>
          </a:xfrm>
          <a:prstGeom prst="rect">
            <a:avLst/>
          </a:prstGeom>
        </p:spPr>
      </p:pic>
    </p:spTree>
    <p:extLst>
      <p:ext uri="{BB962C8B-B14F-4D97-AF65-F5344CB8AC3E}">
        <p14:creationId xmlns:p14="http://schemas.microsoft.com/office/powerpoint/2010/main" val="16836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B69E23-8407-0F4D-9A87-50CC4104A4E0}"/>
              </a:ext>
            </a:extLst>
          </p:cNvPr>
          <p:cNvSpPr txBox="1"/>
          <p:nvPr/>
        </p:nvSpPr>
        <p:spPr>
          <a:xfrm>
            <a:off x="735960" y="348612"/>
            <a:ext cx="11032482" cy="682238"/>
          </a:xfrm>
          <a:prstGeom prst="rect">
            <a:avLst/>
          </a:prstGeom>
          <a:noFill/>
        </p:spPr>
        <p:txBody>
          <a:bodyPr wrap="square" rtlCol="0">
            <a:spAutoFit/>
          </a:bodyPr>
          <a:lstStyle/>
          <a:p>
            <a:pPr>
              <a:lnSpc>
                <a:spcPts val="4560"/>
              </a:lnSpc>
            </a:pPr>
            <a:r>
              <a:rPr lang="en-US" sz="4200" b="1" dirty="0">
                <a:solidFill>
                  <a:srgbClr val="0070C0"/>
                </a:solidFill>
                <a:latin typeface="Arial" panose="020B0604020202020204" pitchFamily="34" charset="0"/>
                <a:cs typeface="Arial" panose="020B0604020202020204" pitchFamily="34" charset="0"/>
              </a:rPr>
              <a:t>Eligible businesses</a:t>
            </a:r>
          </a:p>
        </p:txBody>
      </p:sp>
      <p:sp>
        <p:nvSpPr>
          <p:cNvPr id="4" name="Slide Number Placeholder 11">
            <a:extLst>
              <a:ext uri="{FF2B5EF4-FFF2-40B4-BE49-F238E27FC236}">
                <a16:creationId xmlns:a16="http://schemas.microsoft.com/office/drawing/2014/main" id="{C5A0FD19-10A3-BF4F-B90B-3DCB7A9C06DB}"/>
              </a:ext>
            </a:extLst>
          </p:cNvPr>
          <p:cNvSpPr txBox="1">
            <a:spLocks/>
          </p:cNvSpPr>
          <p:nvPr/>
        </p:nvSpPr>
        <p:spPr>
          <a:xfrm>
            <a:off x="11220772" y="6418204"/>
            <a:ext cx="49852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lumMod val="75000"/>
                  </a:schemeClr>
                </a:solidFill>
                <a:latin typeface="Arial" panose="020B0604020202020204" pitchFamily="34" charset="0"/>
                <a:cs typeface="Arial" panose="020B0604020202020204" pitchFamily="34" charset="0"/>
              </a:rPr>
              <a:t>4</a:t>
            </a:r>
          </a:p>
        </p:txBody>
      </p:sp>
      <p:cxnSp>
        <p:nvCxnSpPr>
          <p:cNvPr id="6" name="Straight Connector 5">
            <a:extLst>
              <a:ext uri="{FF2B5EF4-FFF2-40B4-BE49-F238E27FC236}">
                <a16:creationId xmlns:a16="http://schemas.microsoft.com/office/drawing/2014/main" id="{E92F13A9-4F7B-B143-B643-EE55D9EB9017}"/>
              </a:ext>
            </a:extLst>
          </p:cNvPr>
          <p:cNvCxnSpPr>
            <a:cxnSpLocks/>
          </p:cNvCxnSpPr>
          <p:nvPr/>
        </p:nvCxnSpPr>
        <p:spPr>
          <a:xfrm>
            <a:off x="4506686" y="1442852"/>
            <a:ext cx="0" cy="4351294"/>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78B32A0-187D-4488-8C35-A25B78B0271D}"/>
              </a:ext>
            </a:extLst>
          </p:cNvPr>
          <p:cNvSpPr/>
          <p:nvPr/>
        </p:nvSpPr>
        <p:spPr>
          <a:xfrm>
            <a:off x="5040765" y="1608044"/>
            <a:ext cx="6169293" cy="4213333"/>
          </a:xfrm>
          <a:prstGeom prst="rect">
            <a:avLst/>
          </a:prstGeom>
        </p:spPr>
        <p:txBody>
          <a:bodyPr wrap="square">
            <a:spAutoFit/>
          </a:bodyPr>
          <a:lstStyle/>
          <a:p>
            <a:pPr>
              <a:lnSpc>
                <a:spcPts val="2480"/>
              </a:lnSpc>
            </a:pPr>
            <a:r>
              <a:rPr lang="en-US" dirty="0">
                <a:solidFill>
                  <a:schemeClr val="tx1">
                    <a:lumMod val="65000"/>
                    <a:lumOff val="35000"/>
                  </a:schemeClr>
                </a:solidFill>
                <a:latin typeface="Arial" panose="020B0604020202020204" pitchFamily="34" charset="0"/>
                <a:cs typeface="Arial" panose="020B0604020202020204" pitchFamily="34" charset="0"/>
              </a:rPr>
              <a:t>Small businesses with </a:t>
            </a:r>
            <a:r>
              <a:rPr lang="en-US" b="1" dirty="0">
                <a:solidFill>
                  <a:schemeClr val="tx1">
                    <a:lumMod val="65000"/>
                    <a:lumOff val="35000"/>
                  </a:schemeClr>
                </a:solidFill>
                <a:latin typeface="Arial" panose="020B0604020202020204" pitchFamily="34" charset="0"/>
                <a:cs typeface="Arial" panose="020B0604020202020204" pitchFamily="34" charset="0"/>
              </a:rPr>
              <a:t>more than 50 percent </a:t>
            </a:r>
            <a:r>
              <a:rPr lang="en-US" dirty="0">
                <a:solidFill>
                  <a:schemeClr val="tx1">
                    <a:lumMod val="65000"/>
                    <a:lumOff val="35000"/>
                  </a:schemeClr>
                </a:solidFill>
                <a:latin typeface="Arial" panose="020B0604020202020204" pitchFamily="34" charset="0"/>
                <a:cs typeface="Arial" panose="020B0604020202020204" pitchFamily="34" charset="0"/>
              </a:rPr>
              <a:t>ownership or control held by one or more minority, women or veteran U.S. citizens. </a:t>
            </a:r>
          </a:p>
          <a:p>
            <a:pPr>
              <a:lnSpc>
                <a:spcPts val="2480"/>
              </a:lnSpc>
            </a:pPr>
            <a:r>
              <a:rPr lang="en-US" dirty="0">
                <a:solidFill>
                  <a:schemeClr val="tx1">
                    <a:lumMod val="65000"/>
                    <a:lumOff val="35000"/>
                  </a:schemeClr>
                </a:solidFill>
                <a:latin typeface="Arial" panose="020B0604020202020204" pitchFamily="34" charset="0"/>
                <a:cs typeface="Arial" panose="020B0604020202020204" pitchFamily="34" charset="0"/>
              </a:rPr>
              <a:t>	</a:t>
            </a:r>
          </a:p>
          <a:p>
            <a:pPr marL="285750" indent="-285750">
              <a:lnSpc>
                <a:spcPts val="2480"/>
              </a:lnSpc>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Business located in California</a:t>
            </a:r>
          </a:p>
          <a:p>
            <a:pPr marL="285750" indent="-285750">
              <a:lnSpc>
                <a:spcPts val="2480"/>
              </a:lnSpc>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Gross Annual Revenue not to exceed $10 million</a:t>
            </a:r>
          </a:p>
          <a:p>
            <a:pPr marL="285750" indent="-285750">
              <a:lnSpc>
                <a:spcPts val="2480"/>
              </a:lnSpc>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Business type: </a:t>
            </a:r>
          </a:p>
          <a:p>
            <a:pPr marL="742950" lvl="1" indent="-285750">
              <a:lnSpc>
                <a:spcPts val="2480"/>
              </a:lnSpc>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Sole Proprietor </a:t>
            </a:r>
          </a:p>
          <a:p>
            <a:pPr marL="742950" lvl="1" indent="-285750">
              <a:lnSpc>
                <a:spcPts val="2480"/>
              </a:lnSpc>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Partnership </a:t>
            </a:r>
          </a:p>
          <a:p>
            <a:pPr marL="742950" lvl="1" indent="-285750">
              <a:lnSpc>
                <a:spcPts val="2480"/>
              </a:lnSpc>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Limited Liability LLC </a:t>
            </a:r>
          </a:p>
          <a:p>
            <a:pPr marL="742950" lvl="1" indent="-285750">
              <a:lnSpc>
                <a:spcPts val="2480"/>
              </a:lnSpc>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C Corp </a:t>
            </a:r>
          </a:p>
          <a:p>
            <a:pPr marL="742950" lvl="1" indent="-285750">
              <a:lnSpc>
                <a:spcPts val="2480"/>
              </a:lnSpc>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S Corp </a:t>
            </a:r>
          </a:p>
          <a:p>
            <a:pPr marL="742950" lvl="1" indent="-285750">
              <a:lnSpc>
                <a:spcPts val="2280"/>
              </a:lnSpc>
              <a:buFont typeface="Arial" panose="020B0604020202020204" pitchFamily="34" charset="0"/>
              <a:buChar char="•"/>
            </a:pPr>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888E730-1846-4AE8-8899-70171EC44291}"/>
              </a:ext>
            </a:extLst>
          </p:cNvPr>
          <p:cNvPicPr>
            <a:picLocks noChangeAspect="1"/>
          </p:cNvPicPr>
          <p:nvPr/>
        </p:nvPicPr>
        <p:blipFill>
          <a:blip r:embed="rId4"/>
          <a:stretch>
            <a:fillRect/>
          </a:stretch>
        </p:blipFill>
        <p:spPr>
          <a:xfrm>
            <a:off x="981938" y="1883585"/>
            <a:ext cx="3081528" cy="2814399"/>
          </a:xfrm>
          <a:prstGeom prst="rect">
            <a:avLst/>
          </a:prstGeom>
        </p:spPr>
      </p:pic>
    </p:spTree>
    <p:extLst>
      <p:ext uri="{BB962C8B-B14F-4D97-AF65-F5344CB8AC3E}">
        <p14:creationId xmlns:p14="http://schemas.microsoft.com/office/powerpoint/2010/main" val="2312261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B69E23-8407-0F4D-9A87-50CC4104A4E0}"/>
              </a:ext>
            </a:extLst>
          </p:cNvPr>
          <p:cNvSpPr txBox="1"/>
          <p:nvPr/>
        </p:nvSpPr>
        <p:spPr>
          <a:xfrm>
            <a:off x="735960" y="348612"/>
            <a:ext cx="11032482" cy="682238"/>
          </a:xfrm>
          <a:prstGeom prst="rect">
            <a:avLst/>
          </a:prstGeom>
          <a:noFill/>
        </p:spPr>
        <p:txBody>
          <a:bodyPr wrap="square" rtlCol="0">
            <a:spAutoFit/>
          </a:bodyPr>
          <a:lstStyle/>
          <a:p>
            <a:pPr marL="0" marR="0" lvl="0" indent="0" algn="l" defTabSz="914400" rtl="0" eaLnBrk="1" fontAlgn="auto" latinLnBrk="0" hangingPunct="1">
              <a:lnSpc>
                <a:spcPts val="4560"/>
              </a:lnSpc>
              <a:spcBef>
                <a:spcPts val="0"/>
              </a:spcBef>
              <a:spcAft>
                <a:spcPts val="0"/>
              </a:spcAft>
              <a:buClrTx/>
              <a:buSzTx/>
              <a:buFontTx/>
              <a:buNone/>
              <a:tabLst/>
              <a:defRPr/>
            </a:pPr>
            <a:r>
              <a:rPr kumimoji="0" lang="en-US" sz="4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Special Purpose Credit Program</a:t>
            </a:r>
            <a:endParaRPr kumimoji="0" lang="en-US" sz="4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4338A9EE-CB80-5C49-8ECA-C10C1947DDA4}"/>
              </a:ext>
            </a:extLst>
          </p:cNvPr>
          <p:cNvSpPr/>
          <p:nvPr/>
        </p:nvSpPr>
        <p:spPr>
          <a:xfrm>
            <a:off x="5040765" y="1608044"/>
            <a:ext cx="6678536" cy="6228436"/>
          </a:xfrm>
          <a:prstGeom prst="rect">
            <a:avLst/>
          </a:prstGeom>
        </p:spPr>
        <p:txBody>
          <a:bodyPr wrap="square">
            <a:spAutoFit/>
          </a:bodyPr>
          <a:lstStyle/>
          <a:p>
            <a:pPr marL="0" marR="0" lvl="0" indent="0" algn="l" defTabSz="914400" rtl="0" eaLnBrk="1" fontAlgn="auto" latinLnBrk="0" hangingPunct="1">
              <a:lnSpc>
                <a:spcPts val="288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Loans and Lines of Credit</a:t>
            </a:r>
            <a:r>
              <a:rPr kumimoji="0" lang="en-US" sz="2400" b="1" i="0" u="none" strike="noStrike" kern="1200" cap="none" spc="0" normalizeH="0" baseline="30000" noProof="0" dirty="0">
                <a:ln>
                  <a:noFill/>
                </a:ln>
                <a:solidFill>
                  <a:srgbClr val="0070C0"/>
                </a:solidFill>
                <a:effectLst/>
                <a:uLnTx/>
                <a:uFillTx/>
                <a:latin typeface="Arial" panose="020B0604020202020204" pitchFamily="34" charset="0"/>
                <a:ea typeface="+mn-ea"/>
                <a:cs typeface="Arial" panose="020B0604020202020204" pitchFamily="34" charset="0"/>
              </a:rPr>
              <a:t>1</a:t>
            </a:r>
          </a:p>
          <a:p>
            <a:pPr marL="0" marR="0" lvl="0" indent="0" algn="l" defTabSz="914400" rtl="0" eaLnBrk="1" fontAlgn="auto" latinLnBrk="0" hangingPunct="1">
              <a:lnSpc>
                <a:spcPts val="248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285750" lvl="0" indent="-285750">
              <a:lnSpc>
                <a:spcPts val="2480"/>
              </a:lnSpc>
              <a:buFont typeface="Arial" panose="020B0604020202020204" pitchFamily="34" charset="0"/>
              <a:buChar char="•"/>
              <a:defRPr/>
            </a:pP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Business Access Lines of Credit </a:t>
            </a:r>
            <a:r>
              <a:rPr lang="en-US" dirty="0">
                <a:solidFill>
                  <a:prstClr val="black">
                    <a:lumMod val="65000"/>
                    <a:lumOff val="35000"/>
                  </a:prstClr>
                </a:solidFill>
                <a:latin typeface="Arial" panose="020B0604020202020204" pitchFamily="34" charset="0"/>
                <a:cs typeface="Arial" panose="020B0604020202020204" pitchFamily="34" charset="0"/>
              </a:rPr>
              <a:t>including secured and unsecured options up </a:t>
            </a: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to $25,000</a:t>
            </a:r>
          </a:p>
          <a:p>
            <a:pPr lvl="0">
              <a:lnSpc>
                <a:spcPts val="2480"/>
              </a:lnSpc>
              <a:defRPr/>
            </a:pP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t>
            </a:r>
          </a:p>
          <a:p>
            <a:pPr marL="285750" lvl="0" indent="-285750">
              <a:lnSpc>
                <a:spcPts val="2480"/>
              </a:lnSpc>
              <a:buFont typeface="Arial" panose="020B0604020202020204" pitchFamily="34" charset="0"/>
              <a:buChar char="•"/>
              <a:defRPr/>
            </a:pP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Business Access Term Loans </a:t>
            </a:r>
            <a:r>
              <a:rPr lang="en-US" dirty="0">
                <a:solidFill>
                  <a:prstClr val="black">
                    <a:lumMod val="65000"/>
                    <a:lumOff val="35000"/>
                  </a:prstClr>
                </a:solidFill>
                <a:latin typeface="Arial" panose="020B0604020202020204" pitchFamily="34" charset="0"/>
                <a:cs typeface="Arial" panose="020B0604020202020204" pitchFamily="34" charset="0"/>
              </a:rPr>
              <a:t>including equipment and vehicle financing up </a:t>
            </a: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to $175,000 </a:t>
            </a:r>
          </a:p>
          <a:p>
            <a:pPr marL="285750" lvl="0" indent="-285750">
              <a:lnSpc>
                <a:spcPts val="2480"/>
              </a:lnSpc>
              <a:buFont typeface="Arial" panose="020B0604020202020204" pitchFamily="34" charset="0"/>
              <a:buChar char="•"/>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ts val="248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Owner-Occupied Real Estate Loans </a:t>
            </a:r>
          </a:p>
          <a:p>
            <a:pPr marL="285750" marR="0" lvl="0" indent="-285750" algn="l" defTabSz="914400" rtl="0" eaLnBrk="1" fontAlgn="auto" latinLnBrk="0" hangingPunct="1">
              <a:lnSpc>
                <a:spcPts val="248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ts val="248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Long-Term Fixed Asset Financing</a:t>
            </a:r>
          </a:p>
          <a:p>
            <a:pPr marL="285750" marR="0" lvl="0" indent="-285750" algn="l" defTabSz="914400" rtl="0" eaLnBrk="1" fontAlgn="auto" latinLnBrk="0" hangingPunct="1">
              <a:lnSpc>
                <a:spcPts val="248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ts val="248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ts val="248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ts val="248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ts val="248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ts val="248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248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288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1. Subject to credit approval, terms and conditions apply</a:t>
            </a:r>
          </a:p>
        </p:txBody>
      </p:sp>
      <p:sp>
        <p:nvSpPr>
          <p:cNvPr id="4" name="Slide Number Placeholder 11">
            <a:extLst>
              <a:ext uri="{FF2B5EF4-FFF2-40B4-BE49-F238E27FC236}">
                <a16:creationId xmlns:a16="http://schemas.microsoft.com/office/drawing/2014/main" id="{C5A0FD19-10A3-BF4F-B90B-3DCB7A9C06DB}"/>
              </a:ext>
            </a:extLst>
          </p:cNvPr>
          <p:cNvSpPr txBox="1">
            <a:spLocks/>
          </p:cNvSpPr>
          <p:nvPr/>
        </p:nvSpPr>
        <p:spPr>
          <a:xfrm>
            <a:off x="11220772" y="6418204"/>
            <a:ext cx="49852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mn-ea"/>
                <a:cs typeface="Arial" panose="020B0604020202020204" pitchFamily="34" charset="0"/>
              </a:rPr>
              <a:t>5</a:t>
            </a:r>
          </a:p>
        </p:txBody>
      </p:sp>
      <p:cxnSp>
        <p:nvCxnSpPr>
          <p:cNvPr id="6" name="Straight Connector 5">
            <a:extLst>
              <a:ext uri="{FF2B5EF4-FFF2-40B4-BE49-F238E27FC236}">
                <a16:creationId xmlns:a16="http://schemas.microsoft.com/office/drawing/2014/main" id="{E92F13A9-4F7B-B143-B643-EE55D9EB9017}"/>
              </a:ext>
            </a:extLst>
          </p:cNvPr>
          <p:cNvCxnSpPr>
            <a:cxnSpLocks/>
          </p:cNvCxnSpPr>
          <p:nvPr/>
        </p:nvCxnSpPr>
        <p:spPr>
          <a:xfrm>
            <a:off x="4506686" y="1442852"/>
            <a:ext cx="0" cy="4351294"/>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224C10E-6D1D-4B05-AC6B-59850BD84EE3}"/>
              </a:ext>
            </a:extLst>
          </p:cNvPr>
          <p:cNvPicPr>
            <a:picLocks noChangeAspect="1"/>
          </p:cNvPicPr>
          <p:nvPr/>
        </p:nvPicPr>
        <p:blipFill>
          <a:blip r:embed="rId4"/>
          <a:stretch>
            <a:fillRect/>
          </a:stretch>
        </p:blipFill>
        <p:spPr>
          <a:xfrm>
            <a:off x="1048934" y="1923388"/>
            <a:ext cx="3081528" cy="3081528"/>
          </a:xfrm>
          <a:prstGeom prst="rect">
            <a:avLst/>
          </a:prstGeom>
        </p:spPr>
      </p:pic>
      <p:sp>
        <p:nvSpPr>
          <p:cNvPr id="5" name="TextBox 4">
            <a:extLst>
              <a:ext uri="{FF2B5EF4-FFF2-40B4-BE49-F238E27FC236}">
                <a16:creationId xmlns:a16="http://schemas.microsoft.com/office/drawing/2014/main" id="{1C713A22-F3FD-4863-A6E2-65EF7FF00DCC}"/>
              </a:ext>
            </a:extLst>
          </p:cNvPr>
          <p:cNvSpPr txBox="1"/>
          <p:nvPr/>
        </p:nvSpPr>
        <p:spPr>
          <a:xfrm>
            <a:off x="4882911" y="5470980"/>
            <a:ext cx="5848916" cy="646331"/>
          </a:xfrm>
          <a:prstGeom prst="rect">
            <a:avLst/>
          </a:prstGeom>
          <a:noFill/>
        </p:spPr>
        <p:txBody>
          <a:bodyPr wrap="square" rtlCol="0">
            <a:spAutoFit/>
          </a:bodyPr>
          <a:lstStyle/>
          <a:p>
            <a:r>
              <a:rPr lang="en-US" dirty="0"/>
              <a:t>1) All loans subject to credit approval; terms and conditions apply. See banker for details. NMLS #467014</a:t>
            </a:r>
          </a:p>
        </p:txBody>
      </p:sp>
    </p:spTree>
    <p:extLst>
      <p:ext uri="{BB962C8B-B14F-4D97-AF65-F5344CB8AC3E}">
        <p14:creationId xmlns:p14="http://schemas.microsoft.com/office/powerpoint/2010/main" val="119304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B69E23-8407-0F4D-9A87-50CC4104A4E0}"/>
              </a:ext>
            </a:extLst>
          </p:cNvPr>
          <p:cNvSpPr txBox="1"/>
          <p:nvPr/>
        </p:nvSpPr>
        <p:spPr>
          <a:xfrm>
            <a:off x="735959" y="348612"/>
            <a:ext cx="11293283" cy="682238"/>
          </a:xfrm>
          <a:prstGeom prst="rect">
            <a:avLst/>
          </a:prstGeom>
          <a:noFill/>
        </p:spPr>
        <p:txBody>
          <a:bodyPr wrap="square" rtlCol="0">
            <a:spAutoFit/>
          </a:bodyPr>
          <a:lstStyle/>
          <a:p>
            <a:pPr marL="0" marR="0" lvl="0" indent="0" algn="l" defTabSz="914400" rtl="0" eaLnBrk="1" fontAlgn="auto" latinLnBrk="0" hangingPunct="1">
              <a:lnSpc>
                <a:spcPts val="4560"/>
              </a:lnSpc>
              <a:spcBef>
                <a:spcPts val="0"/>
              </a:spcBef>
              <a:spcAft>
                <a:spcPts val="0"/>
              </a:spcAft>
              <a:buClrTx/>
              <a:buSzTx/>
              <a:buFontTx/>
              <a:buNone/>
              <a:tabLst/>
              <a:defRPr/>
            </a:pPr>
            <a:r>
              <a:rPr kumimoji="0" lang="en-US" sz="4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The CB&amp;T difference</a:t>
            </a:r>
          </a:p>
        </p:txBody>
      </p:sp>
      <p:sp>
        <p:nvSpPr>
          <p:cNvPr id="3" name="Rectangle 2">
            <a:extLst>
              <a:ext uri="{FF2B5EF4-FFF2-40B4-BE49-F238E27FC236}">
                <a16:creationId xmlns:a16="http://schemas.microsoft.com/office/drawing/2014/main" id="{4338A9EE-CB80-5C49-8ECA-C10C1947DDA4}"/>
              </a:ext>
            </a:extLst>
          </p:cNvPr>
          <p:cNvSpPr/>
          <p:nvPr/>
        </p:nvSpPr>
        <p:spPr>
          <a:xfrm>
            <a:off x="2179765" y="1503501"/>
            <a:ext cx="9145017" cy="4842801"/>
          </a:xfrm>
          <a:prstGeom prst="rect">
            <a:avLst/>
          </a:prstGeom>
        </p:spPr>
        <p:txBody>
          <a:bodyPr wrap="square">
            <a:spAutoFit/>
          </a:bodyPr>
          <a:lstStyle/>
          <a:p>
            <a:pPr>
              <a:lnSpc>
                <a:spcPts val="2880"/>
              </a:lnSpc>
            </a:pPr>
            <a:r>
              <a:rPr lang="en-US" sz="2000" b="1" dirty="0">
                <a:solidFill>
                  <a:srgbClr val="0070C0"/>
                </a:solidFill>
                <a:latin typeface="Arial" panose="020B0604020202020204" pitchFamily="34" charset="0"/>
                <a:cs typeface="Arial" panose="020B0604020202020204" pitchFamily="34" charset="0"/>
              </a:rPr>
              <a:t>Community Development Financial Institutions (CDFI) Relationships</a:t>
            </a:r>
          </a:p>
          <a:p>
            <a:pPr marL="342900" indent="-342900">
              <a:lnSpc>
                <a:spcPts val="2880"/>
              </a:lnSpc>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CB&amp;T has relationships with numerous CDFI’s throughout California</a:t>
            </a:r>
          </a:p>
          <a:p>
            <a:pPr marL="342900" indent="-342900">
              <a:lnSpc>
                <a:spcPts val="2880"/>
              </a:lnSpc>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CDFI’s offer technical assistance and alternative financing options to help small businesses succeed</a:t>
            </a:r>
          </a:p>
          <a:p>
            <a:pPr marL="342900" indent="-342900">
              <a:lnSpc>
                <a:spcPts val="2880"/>
              </a:lnSpc>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The Small Business Diversity Banking Program can integrate with CDFI programs</a:t>
            </a:r>
          </a:p>
          <a:p>
            <a:pPr>
              <a:lnSpc>
                <a:spcPts val="2880"/>
              </a:lnSpc>
            </a:pPr>
            <a:endParaRPr lang="en-US" dirty="0">
              <a:solidFill>
                <a:schemeClr val="tx1">
                  <a:lumMod val="65000"/>
                  <a:lumOff val="35000"/>
                </a:schemeClr>
              </a:solidFill>
              <a:latin typeface="Arial" panose="020B0604020202020204" pitchFamily="34" charset="0"/>
              <a:cs typeface="Arial" panose="020B0604020202020204" pitchFamily="34" charset="0"/>
            </a:endParaRPr>
          </a:p>
          <a:p>
            <a:pPr lvl="0">
              <a:lnSpc>
                <a:spcPts val="2880"/>
              </a:lnSpc>
            </a:pPr>
            <a:r>
              <a:rPr lang="en-US" sz="2000" b="1" dirty="0">
                <a:solidFill>
                  <a:srgbClr val="0070C0"/>
                </a:solidFill>
                <a:latin typeface="Arial" panose="020B0604020202020204" pitchFamily="34" charset="0"/>
                <a:cs typeface="Arial" panose="020B0604020202020204" pitchFamily="34" charset="0"/>
              </a:rPr>
              <a:t>Knowledgeable bankers</a:t>
            </a:r>
            <a:endParaRPr lang="en-US" sz="2000" dirty="0">
              <a:solidFill>
                <a:prstClr val="black">
                  <a:lumMod val="65000"/>
                  <a:lumOff val="35000"/>
                </a:prstClr>
              </a:solidFill>
              <a:latin typeface="Arial" panose="020B0604020202020204" pitchFamily="34" charset="0"/>
              <a:cs typeface="Arial" panose="020B0604020202020204" pitchFamily="34" charset="0"/>
            </a:endParaRPr>
          </a:p>
          <a:p>
            <a:pPr>
              <a:lnSpc>
                <a:spcPts val="2880"/>
              </a:lnSpc>
            </a:pPr>
            <a:r>
              <a:rPr lang="en-US" dirty="0">
                <a:solidFill>
                  <a:schemeClr val="tx1">
                    <a:lumMod val="65000"/>
                    <a:lumOff val="35000"/>
                  </a:schemeClr>
                </a:solidFill>
                <a:latin typeface="Arial" panose="020B0604020202020204" pitchFamily="34" charset="0"/>
                <a:cs typeface="Arial" panose="020B0604020202020204" pitchFamily="34" charset="0"/>
              </a:rPr>
              <a:t>Local offices with knowledgeable bankers are available to discuss the Small Business Diversity Banking Program, market conditions and how to best capitalize on growth opportunities.</a:t>
            </a: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ts val="2080"/>
              </a:lnSpc>
              <a:spcBef>
                <a:spcPts val="0"/>
              </a:spcBef>
              <a:spcAft>
                <a:spcPts val="0"/>
              </a:spcAft>
              <a:buClrTx/>
              <a:buSzTx/>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ts val="128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88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4" name="Slide Number Placeholder 11">
            <a:extLst>
              <a:ext uri="{FF2B5EF4-FFF2-40B4-BE49-F238E27FC236}">
                <a16:creationId xmlns:a16="http://schemas.microsoft.com/office/drawing/2014/main" id="{C5A0FD19-10A3-BF4F-B90B-3DCB7A9C06DB}"/>
              </a:ext>
            </a:extLst>
          </p:cNvPr>
          <p:cNvSpPr txBox="1">
            <a:spLocks/>
          </p:cNvSpPr>
          <p:nvPr/>
        </p:nvSpPr>
        <p:spPr>
          <a:xfrm>
            <a:off x="11220772" y="6418204"/>
            <a:ext cx="49852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mn-ea"/>
                <a:cs typeface="Arial" panose="020B0604020202020204" pitchFamily="34" charset="0"/>
              </a:rPr>
              <a:t>6</a:t>
            </a:r>
          </a:p>
        </p:txBody>
      </p:sp>
      <p:pic>
        <p:nvPicPr>
          <p:cNvPr id="5" name="Picture 4">
            <a:extLst>
              <a:ext uri="{FF2B5EF4-FFF2-40B4-BE49-F238E27FC236}">
                <a16:creationId xmlns:a16="http://schemas.microsoft.com/office/drawing/2014/main" id="{722B1278-A2AD-41ED-BAE4-8A01A6BF7243}"/>
              </a:ext>
            </a:extLst>
          </p:cNvPr>
          <p:cNvPicPr>
            <a:picLocks noChangeAspect="1"/>
          </p:cNvPicPr>
          <p:nvPr/>
        </p:nvPicPr>
        <p:blipFill>
          <a:blip r:embed="rId4"/>
          <a:stretch>
            <a:fillRect/>
          </a:stretch>
        </p:blipFill>
        <p:spPr>
          <a:xfrm>
            <a:off x="878270" y="1741711"/>
            <a:ext cx="942617" cy="942617"/>
          </a:xfrm>
          <a:prstGeom prst="rect">
            <a:avLst/>
          </a:prstGeom>
        </p:spPr>
      </p:pic>
      <p:pic>
        <p:nvPicPr>
          <p:cNvPr id="6" name="Picture 5">
            <a:extLst>
              <a:ext uri="{FF2B5EF4-FFF2-40B4-BE49-F238E27FC236}">
                <a16:creationId xmlns:a16="http://schemas.microsoft.com/office/drawing/2014/main" id="{F08CD8E5-58CE-44B1-A7CA-21592BA40942}"/>
              </a:ext>
            </a:extLst>
          </p:cNvPr>
          <p:cNvPicPr>
            <a:picLocks noChangeAspect="1"/>
          </p:cNvPicPr>
          <p:nvPr/>
        </p:nvPicPr>
        <p:blipFill>
          <a:blip r:embed="rId5"/>
          <a:stretch>
            <a:fillRect/>
          </a:stretch>
        </p:blipFill>
        <p:spPr>
          <a:xfrm>
            <a:off x="867218" y="3970421"/>
            <a:ext cx="1004875" cy="836638"/>
          </a:xfrm>
          <a:prstGeom prst="rect">
            <a:avLst/>
          </a:prstGeom>
        </p:spPr>
      </p:pic>
    </p:spTree>
    <p:extLst>
      <p:ext uri="{BB962C8B-B14F-4D97-AF65-F5344CB8AC3E}">
        <p14:creationId xmlns:p14="http://schemas.microsoft.com/office/powerpoint/2010/main" val="4178844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B69E23-8407-0F4D-9A87-50CC4104A4E0}"/>
              </a:ext>
            </a:extLst>
          </p:cNvPr>
          <p:cNvSpPr txBox="1"/>
          <p:nvPr/>
        </p:nvSpPr>
        <p:spPr>
          <a:xfrm>
            <a:off x="2812497" y="3180877"/>
            <a:ext cx="8906804" cy="814967"/>
          </a:xfrm>
          <a:prstGeom prst="rect">
            <a:avLst/>
          </a:prstGeom>
          <a:noFill/>
        </p:spPr>
        <p:txBody>
          <a:bodyPr wrap="square" rtlCol="0">
            <a:spAutoFit/>
          </a:bodyPr>
          <a:lstStyle/>
          <a:p>
            <a:pPr>
              <a:lnSpc>
                <a:spcPts val="4560"/>
              </a:lnSpc>
            </a:pPr>
            <a:r>
              <a:rPr lang="en-US" sz="9600" b="1" dirty="0">
                <a:solidFill>
                  <a:srgbClr val="0070C0"/>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7698163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4208</TotalTime>
  <Words>445</Words>
  <Application>Microsoft Office PowerPoint</Application>
  <PresentationFormat>Widescreen</PresentationFormat>
  <Paragraphs>80</Paragraphs>
  <Slides>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Gligic</dc:creator>
  <cp:lastModifiedBy>Lew Murez</cp:lastModifiedBy>
  <cp:revision>156</cp:revision>
  <dcterms:created xsi:type="dcterms:W3CDTF">2020-04-30T23:49:20Z</dcterms:created>
  <dcterms:modified xsi:type="dcterms:W3CDTF">2023-05-26T19:44:33Z</dcterms:modified>
</cp:coreProperties>
</file>