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84" r:id="rId2"/>
    <p:sldId id="265" r:id="rId3"/>
    <p:sldId id="274" r:id="rId4"/>
    <p:sldId id="3808" r:id="rId5"/>
    <p:sldId id="3798" r:id="rId6"/>
    <p:sldId id="3809" r:id="rId7"/>
    <p:sldId id="3800" r:id="rId8"/>
    <p:sldId id="3803" r:id="rId9"/>
    <p:sldId id="3801" r:id="rId10"/>
    <p:sldId id="38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19295A-603F-9648-918D-382637A23C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3E5F0-C53C-F64F-998E-A5CB0E7E1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57325-8EB7-854A-8AAB-39537D9B3EE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EB6DFF-A8C6-BE4C-A916-228A0FCBAD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C0F62-3BCD-0148-9026-E9FE4E5B0E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A5A06-0128-DD40-8C91-C5CAC415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00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86D7B-80A7-4838-92C7-0A2036C3FC2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7EF04-6EB0-4C7C-9592-7872682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8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C5F45-8448-48A4-BFD0-8477C19C3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0206-DCE5-4990-A9B6-6A669FCA85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94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0206-DCE5-4990-A9B6-6A669FCA85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80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0206-DCE5-4990-A9B6-6A669FCA85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51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0206-DCE5-4990-A9B6-6A669FCA85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30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0206-DCE5-4990-A9B6-6A669FCA85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9"/>
            <a:ext cx="6604000" cy="975434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D9A49-0538-4F08-8CD8-F594EDCD94B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rgbClr val="002D62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rgbClr val="D1124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rgbClr val="D1124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rgbClr val="D1124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882" y="76200"/>
            <a:ext cx="6412519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/>
          <p:cNvGrpSpPr/>
          <p:nvPr userDrawn="1"/>
        </p:nvGrpSpPr>
        <p:grpSpPr>
          <a:xfrm>
            <a:off x="7213601" y="3904044"/>
            <a:ext cx="4978401" cy="304672"/>
            <a:chOff x="5410200" y="3904044"/>
            <a:chExt cx="3733801" cy="304672"/>
          </a:xfrm>
        </p:grpSpPr>
        <p:sp>
          <p:nvSpPr>
            <p:cNvPr id="24" name="Rectangle 23"/>
            <p:cNvSpPr/>
            <p:nvPr/>
          </p:nvSpPr>
          <p:spPr>
            <a:xfrm flipV="1">
              <a:off x="5410200" y="3904044"/>
              <a:ext cx="3733801" cy="192024"/>
            </a:xfrm>
            <a:prstGeom prst="rect">
              <a:avLst/>
            </a:prstGeom>
            <a:solidFill>
              <a:srgbClr val="002D62">
                <a:alpha val="69804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flipV="1">
              <a:off x="5410200" y="4115167"/>
              <a:ext cx="3733801" cy="9144"/>
            </a:xfrm>
            <a:prstGeom prst="rect">
              <a:avLst/>
            </a:prstGeom>
            <a:solidFill>
              <a:srgbClr val="002D62">
                <a:alpha val="6470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5410200" y="4164403"/>
              <a:ext cx="1965960" cy="18288"/>
            </a:xfrm>
            <a:prstGeom prst="rect">
              <a:avLst/>
            </a:prstGeom>
            <a:solidFill>
              <a:srgbClr val="002D62">
                <a:alpha val="6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flipV="1">
              <a:off x="5410200" y="4199572"/>
              <a:ext cx="1965960" cy="9144"/>
            </a:xfrm>
            <a:prstGeom prst="rect">
              <a:avLst/>
            </a:prstGeom>
            <a:solidFill>
              <a:srgbClr val="002D62">
                <a:alpha val="65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 useBgFill="1">
          <p:nvSpPr>
            <p:cNvPr id="30" name="Rounded Rectangle 29"/>
            <p:cNvSpPr/>
            <p:nvPr/>
          </p:nvSpPr>
          <p:spPr bwMode="white">
            <a:xfrm>
              <a:off x="5410200" y="3962400"/>
              <a:ext cx="3063240" cy="27432"/>
            </a:xfrm>
            <a:prstGeom prst="roundRect">
              <a:avLst>
                <a:gd name="adj" fmla="val 16667"/>
              </a:avLst>
            </a:prstGeom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 useBgFill="1">
          <p:nvSpPr>
            <p:cNvPr id="31" name="Rounded Rectangle 30"/>
            <p:cNvSpPr/>
            <p:nvPr/>
          </p:nvSpPr>
          <p:spPr bwMode="white">
            <a:xfrm>
              <a:off x="7376507" y="4060983"/>
              <a:ext cx="1600200" cy="36576"/>
            </a:xfrm>
            <a:prstGeom prst="roundRect">
              <a:avLst>
                <a:gd name="adj" fmla="val 16667"/>
              </a:avLst>
            </a:prstGeom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 userDrawn="1">
            <p:ph type="ctrTitle"/>
          </p:nvPr>
        </p:nvSpPr>
        <p:spPr>
          <a:xfrm>
            <a:off x="609600" y="2187576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372639"/>
            <a:ext cx="2269871" cy="11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96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D9A49-0538-4F08-8CD8-F594EDCD94B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15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51E9-A761-704F-A59E-9A330791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4B26B-5DAA-5B4E-95E9-2579826CF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2701B-9A31-DA44-933D-E1BD21A6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3824-5637-7B4A-8A9F-174AC933AD3C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819F-F634-E94F-AA4C-6B4127F6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0BDEE-2228-3544-AAC8-DB2316B9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03AC-2EBF-E04A-A24B-126DF2AE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8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rgbClr val="002D62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rgbClr val="D1124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rgbClr val="D1124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rgbClr val="002D62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974832" cy="82296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1083605" cy="3200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57D9A49-0538-4F08-8CD8-F594EDCD94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372639"/>
            <a:ext cx="2269871" cy="11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8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rgbClr val="D11242"/>
        </a:buClr>
        <a:buSzPct val="75000"/>
        <a:buFont typeface="Georgia"/>
        <a:buChar char="•"/>
        <a:defRPr kumimoji="0" sz="2800" kern="1200">
          <a:solidFill>
            <a:srgbClr val="171C1C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rgbClr val="002D62"/>
        </a:buClr>
        <a:buSzPct val="75000"/>
        <a:buFont typeface="Arial" panose="020B0604020202020204" pitchFamily="34" charset="0"/>
        <a:buChar char="•"/>
        <a:defRPr kumimoji="0" sz="2600" kern="1200">
          <a:solidFill>
            <a:srgbClr val="171C1C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2"/>
        </a:buClr>
        <a:buSzPct val="75000"/>
        <a:buFont typeface="Arial" panose="020B0604020202020204" pitchFamily="34" charset="0"/>
        <a:buChar char="•"/>
        <a:defRPr kumimoji="0" sz="2400" kern="1200">
          <a:solidFill>
            <a:srgbClr val="171C1C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rgbClr val="ADAFB2"/>
        </a:buClr>
        <a:buSzPct val="75000"/>
        <a:buFont typeface="Arial" panose="020B0604020202020204" pitchFamily="34" charset="0"/>
        <a:buChar char="•"/>
        <a:defRPr kumimoji="0" sz="2200" kern="1200">
          <a:solidFill>
            <a:srgbClr val="171C1C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SzPct val="75000"/>
        <a:buFont typeface="Arial" panose="020B0604020202020204" pitchFamily="34" charset="0"/>
        <a:buChar char="•"/>
        <a:defRPr kumimoji="0" sz="2000" kern="1200">
          <a:solidFill>
            <a:srgbClr val="171C1C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bearden@csub.ed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899" y="366896"/>
            <a:ext cx="9466524" cy="3275715"/>
          </a:xfrm>
        </p:spPr>
        <p:txBody>
          <a:bodyPr vert="horz" lIns="0" tIns="0" rIns="0" bIns="0" anchor="b" anchorCtr="0"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Alternatives, Trends and Quick Lending Concepts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595" y="3935219"/>
            <a:ext cx="6843858" cy="87276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Kelly Bearden, CSU Bakersfield SBDC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June 22,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6A4CA6-6544-4657-A6D9-1AE25AC5C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863" y="5159802"/>
            <a:ext cx="1373175" cy="15150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BCFF5-E223-4D63-851C-3D25C781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18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988" y="309593"/>
            <a:ext cx="12192000" cy="6858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353568" y="127001"/>
            <a:ext cx="6497885" cy="707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7"/>
              </a:lnSpc>
            </a:pPr>
            <a:endParaRPr lang="en-US" sz="2400" dirty="0">
              <a:solidFill>
                <a:srgbClr val="002E62"/>
              </a:solidFill>
              <a:latin typeface="Montserrat Classic Bold"/>
            </a:endParaRPr>
          </a:p>
          <a:p>
            <a:pPr>
              <a:lnSpc>
                <a:spcPct val="115000"/>
              </a:lnSpc>
              <a:spcAft>
                <a:spcPts val="667"/>
              </a:spcAft>
            </a:pPr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319" dirty="0">
              <a:solidFill>
                <a:srgbClr val="002E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42" y="1947132"/>
            <a:ext cx="4678534" cy="4098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5844618" y="834374"/>
            <a:ext cx="52413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Central California SBDC Region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812DAC-81ED-5E44-9F1B-5CC5BED72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61" y="5170854"/>
            <a:ext cx="3302000" cy="137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AE127A-8C23-2DF3-9491-A8935C31D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5" y="5355523"/>
            <a:ext cx="1116260" cy="11162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054EAA-9DC6-9434-D7C3-E68C6E56B7DE}"/>
              </a:ext>
            </a:extLst>
          </p:cNvPr>
          <p:cNvSpPr txBox="1"/>
          <p:nvPr/>
        </p:nvSpPr>
        <p:spPr>
          <a:xfrm>
            <a:off x="641023" y="1226219"/>
            <a:ext cx="4911365" cy="3743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Thanks!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SBDC to contact an SBDC near you!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Kelly Bearden, Director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CSU Bakersfield SBDC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kbearden@csub.edu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csubsbdc.com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661.654.2856 </a:t>
            </a:r>
          </a:p>
        </p:txBody>
      </p:sp>
    </p:spTree>
    <p:extLst>
      <p:ext uri="{BB962C8B-B14F-4D97-AF65-F5344CB8AC3E}">
        <p14:creationId xmlns:p14="http://schemas.microsoft.com/office/powerpoint/2010/main" val="247169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1600" y="0"/>
            <a:ext cx="12192000" cy="6858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353568" y="127001"/>
            <a:ext cx="6497885" cy="6414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7"/>
              </a:lnSpc>
            </a:pPr>
            <a:endParaRPr lang="en-US" sz="2400" dirty="0">
              <a:solidFill>
                <a:srgbClr val="002E62"/>
              </a:solidFill>
              <a:latin typeface="Montserrat Classic Bold"/>
            </a:endParaRPr>
          </a:p>
          <a:p>
            <a:pPr>
              <a:lnSpc>
                <a:spcPct val="115000"/>
              </a:lnSpc>
              <a:spcAft>
                <a:spcPts val="667"/>
              </a:spcAft>
            </a:pPr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SBDC Network serves 14 counties in Central California. We provide no-cost, personalized, confidential, one-on-one consulting for start-ups and existing businesses. Areas of help include: </a:t>
            </a:r>
            <a:endParaRPr lang="en-US" sz="18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11" indent="-228611">
              <a:lnSpc>
                <a:spcPct val="115000"/>
              </a:lnSpc>
              <a:buFont typeface="Symbol"/>
              <a:buChar char=""/>
            </a:pPr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Accessing capital (debt, equity, investment)</a:t>
            </a:r>
            <a:endParaRPr lang="en-US" sz="18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11" indent="-228611">
              <a:lnSpc>
                <a:spcPct val="115000"/>
              </a:lnSpc>
              <a:buFont typeface="Symbol"/>
              <a:buChar char=""/>
            </a:pPr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Interactive business planning featuring Live Plan</a:t>
            </a:r>
          </a:p>
          <a:p>
            <a:pPr marL="228611" indent="-228611">
              <a:lnSpc>
                <a:spcPct val="115000"/>
              </a:lnSpc>
              <a:buFont typeface="Symbol"/>
              <a:buChar char=""/>
            </a:pPr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Blueprint to find your business model</a:t>
            </a:r>
          </a:p>
          <a:p>
            <a:pPr marL="228611" indent="-228611">
              <a:lnSpc>
                <a:spcPct val="115000"/>
              </a:lnSpc>
              <a:buFont typeface="Symbol"/>
              <a:buChar char=""/>
            </a:pPr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Government contracting assistance</a:t>
            </a:r>
          </a:p>
          <a:p>
            <a:pPr marL="228611" indent="-228611">
              <a:lnSpc>
                <a:spcPct val="115000"/>
              </a:lnSpc>
              <a:buFont typeface="Symbol"/>
              <a:buChar char=""/>
            </a:pPr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 &amp; social media </a:t>
            </a:r>
            <a:endParaRPr lang="en-US" sz="18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11" indent="-228611">
              <a:lnSpc>
                <a:spcPct val="115000"/>
              </a:lnSpc>
              <a:buFont typeface="Symbol"/>
              <a:buChar char=""/>
            </a:pPr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Turnaround specialty consulting</a:t>
            </a:r>
            <a:endParaRPr lang="en-US" sz="18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11" indent="-228611">
              <a:lnSpc>
                <a:spcPct val="115000"/>
              </a:lnSpc>
              <a:buFont typeface="Symbol"/>
              <a:buChar char=""/>
            </a:pPr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Cash flow forecasting</a:t>
            </a:r>
            <a:endParaRPr lang="en-US" sz="18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11" indent="-228611">
              <a:lnSpc>
                <a:spcPct val="115000"/>
              </a:lnSpc>
              <a:buFont typeface="Symbol"/>
              <a:buChar char=""/>
            </a:pPr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E-commerce assistance</a:t>
            </a:r>
            <a:endParaRPr lang="en-US" sz="18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11" indent="-228611">
              <a:lnSpc>
                <a:spcPct val="115000"/>
              </a:lnSpc>
              <a:buFont typeface="Symbol"/>
              <a:buChar char=""/>
            </a:pPr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resources</a:t>
            </a:r>
            <a:endParaRPr lang="en-US" sz="18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11" indent="-228611">
              <a:lnSpc>
                <a:spcPct val="115000"/>
              </a:lnSpc>
              <a:buFont typeface="Symbol"/>
              <a:buChar char=""/>
            </a:pPr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Detailed market research through </a:t>
            </a:r>
            <a:r>
              <a:rPr lang="en-US" sz="1867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SBDC.net</a:t>
            </a:r>
            <a:endParaRPr lang="en-US" sz="18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11" indent="-228611">
              <a:lnSpc>
                <a:spcPct val="115000"/>
              </a:lnSpc>
              <a:buFont typeface="Symbol"/>
              <a:buChar char=""/>
            </a:pPr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more!</a:t>
            </a:r>
          </a:p>
          <a:p>
            <a:pPr>
              <a:lnSpc>
                <a:spcPct val="115000"/>
              </a:lnSpc>
            </a:pPr>
            <a:endParaRPr lang="en-US" sz="18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667"/>
              </a:spcAft>
            </a:pPr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request assistance, go to </a:t>
            </a:r>
            <a:r>
              <a:rPr lang="en-US" sz="1867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www.csubsbdc.com </a:t>
            </a:r>
            <a:r>
              <a:rPr lang="en-US" sz="18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click “help” to find your service area. </a:t>
            </a:r>
            <a:endParaRPr lang="en-US" sz="2319" dirty="0">
              <a:solidFill>
                <a:srgbClr val="002E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4" y="990820"/>
            <a:ext cx="4982916" cy="4364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294" y="221940"/>
            <a:ext cx="49829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Central California SBDC Region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812DAC-81ED-5E44-9F1B-5CC5BED72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61" y="5170854"/>
            <a:ext cx="3302000" cy="137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AE127A-8C23-2DF3-9491-A8935C31D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5" y="5355523"/>
            <a:ext cx="1116260" cy="11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4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 descr="Header-Swish-l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953"/>
            <a:ext cx="12192000" cy="2278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6" y="-61913"/>
            <a:ext cx="11486147" cy="1143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aginaw" pitchFamily="2" charset="0"/>
              </a:rPr>
              <a:t>Is There Money For Everyone?</a:t>
            </a:r>
          </a:p>
        </p:txBody>
      </p:sp>
      <p:pic>
        <p:nvPicPr>
          <p:cNvPr id="5" name="Picture 4" descr="Star-Partial-sc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0800" y="1128713"/>
            <a:ext cx="1741714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299" y="5871411"/>
            <a:ext cx="1291701" cy="970547"/>
          </a:xfrm>
          <a:prstGeom prst="rect">
            <a:avLst/>
          </a:prstGeom>
        </p:spPr>
      </p:pic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2441543" y="1126047"/>
            <a:ext cx="9317320" cy="5477953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Community Revolving Loan Funds from Cities, Counties, States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Transactional Lenders – UCC Blanket Collateral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Bank Loans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State Guaranty Program Lenders – 7 FDC’s in CA – Funds Non-profits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Online Lending Sites – </a:t>
            </a:r>
            <a:r>
              <a:rPr lang="en-US" sz="2000" b="1" dirty="0" err="1">
                <a:solidFill>
                  <a:srgbClr val="002060"/>
                </a:solidFill>
              </a:rPr>
              <a:t>FinTech</a:t>
            </a:r>
            <a:r>
              <a:rPr lang="en-US" sz="2000" b="1" dirty="0">
                <a:solidFill>
                  <a:srgbClr val="002060"/>
                </a:solidFill>
              </a:rPr>
              <a:t> Companies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Owner “K” – 401k = C Corp Injection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Invoice / Accounts Receivable Financing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Purchase Order Financing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Equipment Leasing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Hard Money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Credit Card Financing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Crowdfunding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Lines of Credit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Strategic Partnering/ Joint Ventures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Friends &amp; Family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Bootstrapping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Owner Financing of Business Sale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CDBG Over the Counter State Funds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EB5 Visa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Loans from Interested Partners (AMEX), Specific Industry Lending (Trucking)</a:t>
            </a:r>
          </a:p>
          <a:p>
            <a:pPr marL="457200" lvl="1" indent="0">
              <a:buNone/>
            </a:pP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8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9832" b="13624"/>
          <a:stretch>
            <a:fillRect/>
          </a:stretch>
        </p:blipFill>
        <p:spPr>
          <a:xfrm>
            <a:off x="9916764" y="5589142"/>
            <a:ext cx="1952163" cy="85358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83" y="6680200"/>
            <a:ext cx="12192283" cy="0"/>
          </a:xfrm>
          <a:prstGeom prst="line">
            <a:avLst/>
          </a:prstGeom>
          <a:ln w="180975" cap="flat">
            <a:solidFill>
              <a:srgbClr val="002E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0" y="6781800"/>
            <a:ext cx="12192000" cy="0"/>
          </a:xfrm>
          <a:prstGeom prst="line">
            <a:avLst/>
          </a:prstGeom>
          <a:ln w="171450" cap="flat">
            <a:solidFill>
              <a:srgbClr val="D112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Rectangle 4"/>
          <p:cNvSpPr/>
          <p:nvPr/>
        </p:nvSpPr>
        <p:spPr>
          <a:xfrm>
            <a:off x="558800" y="127000"/>
            <a:ext cx="9189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33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933" dirty="0"/>
          </a:p>
        </p:txBody>
      </p:sp>
      <p:sp>
        <p:nvSpPr>
          <p:cNvPr id="6" name="Rectangle 5"/>
          <p:cNvSpPr/>
          <p:nvPr/>
        </p:nvSpPr>
        <p:spPr>
          <a:xfrm>
            <a:off x="711201" y="1350368"/>
            <a:ext cx="9499599" cy="78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33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8D798-2D0F-8A47-A6D8-58CB32197455}"/>
              </a:ext>
            </a:extLst>
          </p:cNvPr>
          <p:cNvSpPr txBox="1"/>
          <p:nvPr/>
        </p:nvSpPr>
        <p:spPr>
          <a:xfrm>
            <a:off x="1338606" y="279401"/>
            <a:ext cx="84101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some pros and cons FinTech Lenders?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772A3-95C9-2851-3A71-53FC8ECDE89E}"/>
              </a:ext>
            </a:extLst>
          </p:cNvPr>
          <p:cNvSpPr txBox="1"/>
          <p:nvPr/>
        </p:nvSpPr>
        <p:spPr>
          <a:xfrm>
            <a:off x="1644652" y="1756896"/>
            <a:ext cx="949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6DC61-DBEF-D737-A727-EE53FF03114F}"/>
              </a:ext>
            </a:extLst>
          </p:cNvPr>
          <p:cNvSpPr txBox="1"/>
          <p:nvPr/>
        </p:nvSpPr>
        <p:spPr>
          <a:xfrm>
            <a:off x="1047750" y="1687402"/>
            <a:ext cx="100287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fast, easy and don’t usually ask for security or collateral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usually serve existing businesses with a track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often estimate or know revenues through a merchant card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great if you need cash fast and can afford the debt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 quite expensive on an Annual Percentage Rate (APR)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interest and fees are determined at set at loan signing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Daily payment can create cash flow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“all in” borrowers another option when you are low on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6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9832" b="13624"/>
          <a:stretch>
            <a:fillRect/>
          </a:stretch>
        </p:blipFill>
        <p:spPr>
          <a:xfrm>
            <a:off x="9916764" y="5589142"/>
            <a:ext cx="1952163" cy="85358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83" y="6680200"/>
            <a:ext cx="12192283" cy="0"/>
          </a:xfrm>
          <a:prstGeom prst="line">
            <a:avLst/>
          </a:prstGeom>
          <a:ln w="180975" cap="flat">
            <a:solidFill>
              <a:srgbClr val="002E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0" y="6781800"/>
            <a:ext cx="12192000" cy="0"/>
          </a:xfrm>
          <a:prstGeom prst="line">
            <a:avLst/>
          </a:prstGeom>
          <a:ln w="171450" cap="flat">
            <a:solidFill>
              <a:srgbClr val="D112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Rectangle 4"/>
          <p:cNvSpPr/>
          <p:nvPr/>
        </p:nvSpPr>
        <p:spPr>
          <a:xfrm>
            <a:off x="558800" y="127000"/>
            <a:ext cx="9189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33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933" dirty="0"/>
          </a:p>
        </p:txBody>
      </p:sp>
      <p:sp>
        <p:nvSpPr>
          <p:cNvPr id="6" name="Rectangle 5"/>
          <p:cNvSpPr/>
          <p:nvPr/>
        </p:nvSpPr>
        <p:spPr>
          <a:xfrm>
            <a:off x="711201" y="1350368"/>
            <a:ext cx="9499599" cy="78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33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8D798-2D0F-8A47-A6D8-58CB32197455}"/>
              </a:ext>
            </a:extLst>
          </p:cNvPr>
          <p:cNvSpPr txBox="1"/>
          <p:nvPr/>
        </p:nvSpPr>
        <p:spPr>
          <a:xfrm>
            <a:off x="1366887" y="659876"/>
            <a:ext cx="838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are FinTech deals structured ?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772A3-95C9-2851-3A71-53FC8ECDE89E}"/>
              </a:ext>
            </a:extLst>
          </p:cNvPr>
          <p:cNvSpPr txBox="1"/>
          <p:nvPr/>
        </p:nvSpPr>
        <p:spPr>
          <a:xfrm>
            <a:off x="1981200" y="1756896"/>
            <a:ext cx="7266495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Loan Amount: 	 	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$50,000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 and/or fees  	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$23,456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Term: 				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Daily, 20 months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Payment: 			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Daily $ 120.67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 Often Not Shared, what is the APR?</a:t>
            </a:r>
          </a:p>
        </p:txBody>
      </p:sp>
    </p:spTree>
    <p:extLst>
      <p:ext uri="{BB962C8B-B14F-4D97-AF65-F5344CB8AC3E}">
        <p14:creationId xmlns:p14="http://schemas.microsoft.com/office/powerpoint/2010/main" val="185805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9B66CB-0AF3-4CDD-4BDB-232BEB03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D9A49-0538-4F08-8CD8-F594EDCD94B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52C2918-7437-20AF-CF1A-9A69BFD8E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3" y="367692"/>
            <a:ext cx="11468650" cy="628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5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9832" b="13624"/>
          <a:stretch>
            <a:fillRect/>
          </a:stretch>
        </p:blipFill>
        <p:spPr>
          <a:xfrm>
            <a:off x="10073625" y="5653870"/>
            <a:ext cx="2091419" cy="91447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83" y="6680200"/>
            <a:ext cx="12192283" cy="0"/>
          </a:xfrm>
          <a:prstGeom prst="line">
            <a:avLst/>
          </a:prstGeom>
          <a:ln w="180975" cap="flat">
            <a:solidFill>
              <a:srgbClr val="002E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0" y="6781800"/>
            <a:ext cx="12192000" cy="0"/>
          </a:xfrm>
          <a:prstGeom prst="line">
            <a:avLst/>
          </a:prstGeom>
          <a:ln w="171450" cap="flat">
            <a:solidFill>
              <a:srgbClr val="D112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Rectangle 4"/>
          <p:cNvSpPr/>
          <p:nvPr/>
        </p:nvSpPr>
        <p:spPr>
          <a:xfrm>
            <a:off x="558800" y="127000"/>
            <a:ext cx="9189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33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933" dirty="0"/>
          </a:p>
        </p:txBody>
      </p:sp>
      <p:sp>
        <p:nvSpPr>
          <p:cNvPr id="6" name="Rectangle 5"/>
          <p:cNvSpPr/>
          <p:nvPr/>
        </p:nvSpPr>
        <p:spPr>
          <a:xfrm>
            <a:off x="711201" y="1350368"/>
            <a:ext cx="9499599" cy="78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33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8D798-2D0F-8A47-A6D8-58CB32197455}"/>
              </a:ext>
            </a:extLst>
          </p:cNvPr>
          <p:cNvSpPr txBox="1"/>
          <p:nvPr/>
        </p:nvSpPr>
        <p:spPr>
          <a:xfrm>
            <a:off x="863029" y="587177"/>
            <a:ext cx="9673176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APR your FinTech Charging?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r>
              <a:rPr lang="en-US" sz="29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772A3-95C9-2851-3A71-53FC8ECDE89E}"/>
              </a:ext>
            </a:extLst>
          </p:cNvPr>
          <p:cNvSpPr txBox="1"/>
          <p:nvPr/>
        </p:nvSpPr>
        <p:spPr>
          <a:xfrm>
            <a:off x="1225486" y="1796705"/>
            <a:ext cx="9673176" cy="312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Loan Amount: 	 			$50,000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Fees added to loan: 			$23,456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Term: Daily amortization &amp; Daily payment, 20 months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Payment per day $ 120.67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APR =  49.49%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67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Dang! I’m paying 49.49%, I’m going to pay it off after 10 months, what is the APR now?</a:t>
            </a:r>
          </a:p>
        </p:txBody>
      </p:sp>
    </p:spTree>
    <p:extLst>
      <p:ext uri="{BB962C8B-B14F-4D97-AF65-F5344CB8AC3E}">
        <p14:creationId xmlns:p14="http://schemas.microsoft.com/office/powerpoint/2010/main" val="204369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9832" b="13624"/>
          <a:stretch>
            <a:fillRect/>
          </a:stretch>
        </p:blipFill>
        <p:spPr>
          <a:xfrm>
            <a:off x="10113055" y="5671112"/>
            <a:ext cx="2051989" cy="89723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83" y="6680200"/>
            <a:ext cx="12192283" cy="0"/>
          </a:xfrm>
          <a:prstGeom prst="line">
            <a:avLst/>
          </a:prstGeom>
          <a:ln w="180975" cap="flat">
            <a:solidFill>
              <a:srgbClr val="002E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0" y="6781800"/>
            <a:ext cx="12192000" cy="0"/>
          </a:xfrm>
          <a:prstGeom prst="line">
            <a:avLst/>
          </a:prstGeom>
          <a:ln w="171450" cap="flat">
            <a:solidFill>
              <a:srgbClr val="D112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Rectangle 4"/>
          <p:cNvSpPr/>
          <p:nvPr/>
        </p:nvSpPr>
        <p:spPr>
          <a:xfrm>
            <a:off x="558800" y="127000"/>
            <a:ext cx="9189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33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933" dirty="0"/>
          </a:p>
        </p:txBody>
      </p:sp>
      <p:sp>
        <p:nvSpPr>
          <p:cNvPr id="6" name="Rectangle 5"/>
          <p:cNvSpPr/>
          <p:nvPr/>
        </p:nvSpPr>
        <p:spPr>
          <a:xfrm>
            <a:off x="711201" y="1350368"/>
            <a:ext cx="9499599" cy="78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33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8D798-2D0F-8A47-A6D8-58CB32197455}"/>
              </a:ext>
            </a:extLst>
          </p:cNvPr>
          <p:cNvSpPr txBox="1"/>
          <p:nvPr/>
        </p:nvSpPr>
        <p:spPr>
          <a:xfrm>
            <a:off x="1036606" y="587177"/>
            <a:ext cx="9499599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APR your FinTech Charging?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r>
              <a:rPr lang="en-US" sz="29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772A3-95C9-2851-3A71-53FC8ECDE89E}"/>
              </a:ext>
            </a:extLst>
          </p:cNvPr>
          <p:cNvSpPr txBox="1"/>
          <p:nvPr/>
        </p:nvSpPr>
        <p:spPr>
          <a:xfrm>
            <a:off x="1171254" y="1522295"/>
            <a:ext cx="997299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67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Pay it off after 10 months, what is the APR now?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C47C55-229B-CBE9-7F38-68099B5EBAD9}"/>
              </a:ext>
            </a:extLst>
          </p:cNvPr>
          <p:cNvSpPr txBox="1"/>
          <p:nvPr/>
        </p:nvSpPr>
        <p:spPr>
          <a:xfrm>
            <a:off x="1752458" y="2903455"/>
            <a:ext cx="86867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Basically double, you are paying the same total amount of 			interest, over half the time!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99.98%</a:t>
            </a:r>
          </a:p>
          <a:p>
            <a:pPr marL="495325" indent="-495325">
              <a:buFont typeface="+mj-lt"/>
              <a:buAutoNum type="arabicPeriod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9832" b="13624"/>
          <a:stretch>
            <a:fillRect/>
          </a:stretch>
        </p:blipFill>
        <p:spPr>
          <a:xfrm>
            <a:off x="10113055" y="5671112"/>
            <a:ext cx="2051989" cy="89723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83" y="6680200"/>
            <a:ext cx="12192283" cy="0"/>
          </a:xfrm>
          <a:prstGeom prst="line">
            <a:avLst/>
          </a:prstGeom>
          <a:ln w="180975" cap="flat">
            <a:solidFill>
              <a:srgbClr val="002E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0" y="6781800"/>
            <a:ext cx="12192000" cy="0"/>
          </a:xfrm>
          <a:prstGeom prst="line">
            <a:avLst/>
          </a:prstGeom>
          <a:ln w="171450" cap="flat">
            <a:solidFill>
              <a:srgbClr val="D112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Rectangle 4"/>
          <p:cNvSpPr/>
          <p:nvPr/>
        </p:nvSpPr>
        <p:spPr>
          <a:xfrm>
            <a:off x="558800" y="127000"/>
            <a:ext cx="9189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33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933" dirty="0"/>
          </a:p>
        </p:txBody>
      </p:sp>
      <p:sp>
        <p:nvSpPr>
          <p:cNvPr id="6" name="Rectangle 5"/>
          <p:cNvSpPr/>
          <p:nvPr/>
        </p:nvSpPr>
        <p:spPr>
          <a:xfrm>
            <a:off x="711201" y="1350368"/>
            <a:ext cx="9499599" cy="78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33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8D798-2D0F-8A47-A6D8-58CB32197455}"/>
              </a:ext>
            </a:extLst>
          </p:cNvPr>
          <p:cNvSpPr txBox="1"/>
          <p:nvPr/>
        </p:nvSpPr>
        <p:spPr>
          <a:xfrm>
            <a:off x="1404594" y="848300"/>
            <a:ext cx="102286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thoughts….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Creativity, common sense funding take aways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772A3-95C9-2851-3A71-53FC8ECDE89E}"/>
              </a:ext>
            </a:extLst>
          </p:cNvPr>
          <p:cNvSpPr txBox="1"/>
          <p:nvPr/>
        </p:nvSpPr>
        <p:spPr>
          <a:xfrm>
            <a:off x="-4296825" y="1336954"/>
            <a:ext cx="997299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67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C47C55-229B-CBE9-7F38-68099B5EBAD9}"/>
              </a:ext>
            </a:extLst>
          </p:cNvPr>
          <p:cNvSpPr txBox="1"/>
          <p:nvPr/>
        </p:nvSpPr>
        <p:spPr>
          <a:xfrm>
            <a:off x="1171254" y="2352782"/>
            <a:ext cx="9009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many ways to fund or grow a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for unique ways to fund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of multiple, smaller resource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if you’re bankable, near bankable or not bankable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debt options, look for investment 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advice, funding is not easy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3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SBDC Network">
      <a:dk1>
        <a:srgbClr val="002D62"/>
      </a:dk1>
      <a:lt1>
        <a:srgbClr val="FFFFFF"/>
      </a:lt1>
      <a:dk2>
        <a:srgbClr val="002D62"/>
      </a:dk2>
      <a:lt2>
        <a:srgbClr val="ADAFB2"/>
      </a:lt2>
      <a:accent1>
        <a:srgbClr val="8EB4E3"/>
      </a:accent1>
      <a:accent2>
        <a:srgbClr val="768252"/>
      </a:accent2>
      <a:accent3>
        <a:srgbClr val="A5A5A5"/>
      </a:accent3>
      <a:accent4>
        <a:srgbClr val="FFC000"/>
      </a:accent4>
      <a:accent5>
        <a:srgbClr val="D11242"/>
      </a:accent5>
      <a:accent6>
        <a:srgbClr val="70AD47"/>
      </a:accent6>
      <a:hlink>
        <a:srgbClr val="D11242"/>
      </a:hlink>
      <a:folHlink>
        <a:srgbClr val="FFC000"/>
      </a:folHlink>
    </a:clrScheme>
    <a:fontScheme name="Custom 3">
      <a:majorFont>
        <a:latin typeface="Myriad Pro Light"/>
        <a:ea typeface=""/>
        <a:cs typeface=""/>
      </a:majorFont>
      <a:minorFont>
        <a:latin typeface="Myriad Pro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6842</TotalTime>
  <Words>611</Words>
  <Application>Microsoft Office PowerPoint</Application>
  <PresentationFormat>Widescreen</PresentationFormat>
  <Paragraphs>112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Georgia</vt:lpstr>
      <vt:lpstr>Montserrat Classic Bold</vt:lpstr>
      <vt:lpstr>Myriad Pro</vt:lpstr>
      <vt:lpstr>Myriad Pro Light</vt:lpstr>
      <vt:lpstr>Saginaw</vt:lpstr>
      <vt:lpstr>Symbol</vt:lpstr>
      <vt:lpstr>Tahoma</vt:lpstr>
      <vt:lpstr>Wingdings</vt:lpstr>
      <vt:lpstr>Urban</vt:lpstr>
      <vt:lpstr>Alternatives, Trends and Quick Lending Concepts </vt:lpstr>
      <vt:lpstr>PowerPoint Presentation</vt:lpstr>
      <vt:lpstr>Is There Money For Everyone?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Buying &amp; Selling a Business</dc:title>
  <dc:creator>Elizabeth Hamlin</dc:creator>
  <cp:lastModifiedBy>Bahl</cp:lastModifiedBy>
  <cp:revision>58</cp:revision>
  <cp:lastPrinted>2023-06-15T17:49:25Z</cp:lastPrinted>
  <dcterms:created xsi:type="dcterms:W3CDTF">2019-02-22T21:52:54Z</dcterms:created>
  <dcterms:modified xsi:type="dcterms:W3CDTF">2023-06-20T20:46:45Z</dcterms:modified>
</cp:coreProperties>
</file>